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76" r:id="rId2"/>
    <p:sldId id="375" r:id="rId3"/>
    <p:sldId id="374" r:id="rId4"/>
    <p:sldId id="283" r:id="rId5"/>
    <p:sldId id="277" r:id="rId6"/>
    <p:sldId id="278" r:id="rId7"/>
    <p:sldId id="279" r:id="rId8"/>
    <p:sldId id="284" r:id="rId9"/>
    <p:sldId id="285" r:id="rId10"/>
    <p:sldId id="286" r:id="rId11"/>
    <p:sldId id="371" r:id="rId12"/>
    <p:sldId id="287" r:id="rId13"/>
    <p:sldId id="288" r:id="rId14"/>
    <p:sldId id="300" r:id="rId15"/>
    <p:sldId id="299" r:id="rId16"/>
    <p:sldId id="373" r:id="rId17"/>
    <p:sldId id="302" r:id="rId18"/>
    <p:sldId id="301" r:id="rId19"/>
    <p:sldId id="291" r:id="rId20"/>
    <p:sldId id="280" r:id="rId21"/>
    <p:sldId id="281" r:id="rId22"/>
    <p:sldId id="282" r:id="rId23"/>
    <p:sldId id="372" r:id="rId24"/>
    <p:sldId id="296" r:id="rId25"/>
    <p:sldId id="292" r:id="rId26"/>
    <p:sldId id="294" r:id="rId27"/>
    <p:sldId id="293" r:id="rId28"/>
    <p:sldId id="295" r:id="rId29"/>
    <p:sldId id="297" r:id="rId30"/>
    <p:sldId id="276" r:id="rId31"/>
    <p:sldId id="257" r:id="rId32"/>
    <p:sldId id="263" r:id="rId33"/>
    <p:sldId id="264" r:id="rId34"/>
    <p:sldId id="268" r:id="rId35"/>
    <p:sldId id="269" r:id="rId36"/>
    <p:sldId id="266" r:id="rId37"/>
    <p:sldId id="267" r:id="rId38"/>
    <p:sldId id="270" r:id="rId39"/>
    <p:sldId id="304" r:id="rId40"/>
    <p:sldId id="265" r:id="rId41"/>
    <p:sldId id="272" r:id="rId42"/>
    <p:sldId id="273" r:id="rId43"/>
    <p:sldId id="274" r:id="rId44"/>
    <p:sldId id="275" r:id="rId45"/>
    <p:sldId id="370" r:id="rId46"/>
    <p:sldId id="303" r:id="rId47"/>
    <p:sldId id="368" r:id="rId48"/>
    <p:sldId id="369" r:id="rId49"/>
    <p:sldId id="367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CF3"/>
    <a:srgbClr val="EBF3FB"/>
    <a:srgbClr val="E6B5F1"/>
    <a:srgbClr val="D56DC1"/>
    <a:srgbClr val="DCEAF8"/>
    <a:srgbClr val="C1E5F5"/>
    <a:srgbClr val="F9EEFC"/>
    <a:srgbClr val="F6E6FA"/>
    <a:srgbClr val="F3DCF8"/>
    <a:srgbClr val="F0D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8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59278-73B1-4051-8631-0BA5D86EF6A8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98231-8481-495A-AF96-59FD1D333A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27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07A25-42A8-7BEC-FE14-1EB73A0F0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1425626-E14A-C735-0F09-C18D49DA2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587B678-FD0D-11BB-9293-006957B0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ED5AA4-4B10-624E-E0A1-826671D23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59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30D7C-8621-ABC6-9E93-AAB0B360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60F82D1-4740-CBEA-971B-E9F4C5448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BA564A9-CA83-72C2-0C5D-3B8876C59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575D80-97FF-F53E-244F-235AE1F81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482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DD562-27D3-1415-790B-1C5F9B2CE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84A1569-E5C0-5731-D1C1-905383CFC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392DC38-EC8E-592B-D3AA-BD585AC4C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FE16AF-3245-C0C4-E8A5-90DDA55CF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51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8536D-F74B-B0D0-4D8C-1748BF8C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07AEA9F-F58B-C582-119E-071EB582F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2179601-F4EE-1082-E2FD-01F184FD3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D3D76D-B429-B289-5916-E2B55C9B8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61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88A3C-1E95-CC88-D250-7A4B6B020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3035334-CDB6-6C7B-C909-557F1E424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545A1EB-2403-83FC-944D-72667283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F2C8FA-BD7A-CA33-71ED-8E597B554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362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214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E47C-3810-468D-CFC7-FEE5E3D6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6A64E77-3F0C-A0CF-44DE-1B061FB45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F54D654-C4E8-AC37-864D-6E542E852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6CEAA1-80A0-3B90-885F-8F80A8E20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28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180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3DD7F-92AF-6FF9-2038-99E0B935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0B5F121-50D0-442D-3AE0-BAEBDA1CE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7CDB801-2A53-B628-B1EA-BF719CD87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4BE37D-D263-F996-3E1D-EEC8F1CE8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51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909FE-41B4-E24B-6AF1-3171B34F6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721F2D7-FC80-13B1-790B-6F6041B08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08DD665-14B4-27CC-15C5-F91BD9259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B979CC-0CE8-1872-0B95-A161D5993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761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59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3239-934A-7381-612E-DB6AD383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7CEE236-D381-7E55-6D72-A481202A6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249A0D0-63B9-F15C-6B55-F18AFE400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1E73A-1619-424D-6284-6325EFBCF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70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141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856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715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EBCB-B294-C868-0F17-463C0DCD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FE430D1-5AA3-6090-0AA6-BAA2B9520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19239FA-4C35-1E6F-DF6D-AED001CD5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38471C-DD3E-D80E-B42C-FBFB9A88A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131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6E9F-7D80-C57F-A88E-A9E1D98BC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FE67CA5-0755-8FF8-4C3A-E8F752273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E9C62FC-5086-80E2-ED94-66DBB5354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1C8C47-5186-74C4-1BF5-3F95827AB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2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10B2-07E9-D592-E3C0-5DEB40CBD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FD18C6F-9890-B44D-8E41-3BAED9B44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1E61E02-1A74-4977-8D31-30B6EBD32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A5020-3CD8-6336-98F4-922AB2D30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9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7F1B-0DF0-F1C4-021A-7D926042A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04E4080-8D6C-3607-B757-3618B6511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97083F-984C-2F9C-95F3-03568A64D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03BDB6-13E3-322F-B334-F5D82E98C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8231-8481-495A-AF96-59FD1D333A2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63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A5C9C-F1D3-514E-8635-7966FFFB4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F1961B-C838-4B10-C5B8-980F6E1A6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B38031-22EE-3FB9-13AF-9226BEF4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C6CCD7-85FF-5637-4508-99263969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8F21B6-01DE-51BD-E02F-E3732DC0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72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3E317-7B8F-767F-6A11-D90C2D48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984C61-3E7E-418A-ECA0-EE827914C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427EAE-B3D6-4C6C-EA01-F6DA2D1A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BA94EE-3F95-C0BA-6BC7-3DE51638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D48D57-7445-54D9-253A-2ECE4664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42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4E33826-28C6-FCC9-4F0E-9326EBD42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C37DDE-D3D7-E54F-7033-5BA2461CA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B1A5B2-5BB1-0B25-4F3A-499DDA7F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478462-961C-B09A-59C8-62B6CED8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6A5AE-2451-D0E8-AFFD-F5E57AD5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32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1A6C1-2150-9721-B8C7-351A462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993B24-264A-0390-ADF2-9024D6B6A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BA92F6-1FA7-0E7E-604D-9DDC90A5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5CFDF-EA95-C7D3-9C87-5C3DB354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8CAAB3-E3AD-4014-86DB-4082BE64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61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B9295-2799-7F7D-BD3D-3E821CDE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19942F-5177-F98C-E439-1210EECCD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191837-D5C2-E0A2-CD9E-4B5C9228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535F2-3184-2967-D452-EBC73B96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B54667-7CE1-A558-5B94-54C0E9B1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49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B9321-A35F-E286-ECFD-8F6242A1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2A8EC-3996-15CC-6394-C6B694121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175A1-AA46-8568-309F-30FDDF8AF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B9ECCB-115A-6B00-052E-27BC7D9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D8EB86-2825-D9CC-2A7A-1AC9B225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F2550F-128A-C50E-D106-F931B2F2B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5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54F75-4A8E-44AB-8401-307CFDB0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A8B368-8B2D-16CA-9940-16F42F4C9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76B7A7-F704-3B09-5720-550126B17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3007BB-D95D-AAFF-5587-493BDC0BD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BCF8B4-74CA-CCD4-D8DC-490B75226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678F806-2EB7-D1C6-BF33-323EDE9D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18285D-F70E-8FCA-BEEC-9EC0B2C5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9063D0-738A-B838-DEE0-0688903A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84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9E3CB-801F-7BB6-0750-1EA03328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18416D-A375-ADB1-93AD-6878C01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72C5E1-250E-7473-DDFE-7D856108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B7959E-2C3C-4794-EFB8-51C12194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4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9DDDBB-4522-CC11-9CD6-1857CA92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5EAA6-5E45-916C-E251-4E983E96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877DF2-D60C-2B5D-5520-7911F51A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98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00E63-D9A8-B3A4-5AB0-AC46E5CAC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12C34-1AF2-7131-F52D-2006EA79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C9121F-C96C-0E36-FD09-F79CB6C97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0558C8-0A9D-ED1A-927F-55ACE9B0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650323-1C1A-680C-1E78-A49F174B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3C4D13-C723-20D7-6AD0-5D07C584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37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9AB6B-217E-E4C8-DB41-EA6D0567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5353CC7-C2B5-0D8F-CE33-6D473930F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C1DA0C-8D10-EC86-B047-396FB3A84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6C7871-8813-D166-B8CB-51520A3B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A66EA1-1F2E-5E9B-C769-66AE13E7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F0D047-9E81-2E05-E30A-4EB7DF5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92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7BEEC-744F-C7A8-F623-58824B334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FF50BB-26B8-8D39-A241-696C02D2C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6E225D-FA1F-DB97-AEAC-E56A40FDB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1A792-5C13-4B1E-A1DC-15B25C67236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9618B4-C4A2-9C82-CB24-93639D54F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F5B94F-625B-BA0E-558C-D8C2AC570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D40EB8-5E42-40BC-B358-F6BCD3079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7.jpeg"/><Relationship Id="rId4" Type="http://schemas.openxmlformats.org/officeDocument/2006/relationships/image" Target="../media/image220.png"/><Relationship Id="rId9" Type="http://schemas.openxmlformats.org/officeDocument/2006/relationships/image" Target="../media/image26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5" Type="http://schemas.openxmlformats.org/officeDocument/2006/relationships/image" Target="../media/image29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51.png"/><Relationship Id="rId3" Type="http://schemas.microsoft.com/office/2007/relationships/media" Target="../media/media2.wav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49.png"/><Relationship Id="rId5" Type="http://schemas.microsoft.com/office/2007/relationships/media" Target="../media/media3.wav"/><Relationship Id="rId10" Type="http://schemas.openxmlformats.org/officeDocument/2006/relationships/image" Target="../media/image40.png"/><Relationship Id="rId4" Type="http://schemas.openxmlformats.org/officeDocument/2006/relationships/audio" Target="../media/media2.wav"/><Relationship Id="rId9" Type="http://schemas.openxmlformats.org/officeDocument/2006/relationships/image" Target="../media/image4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8.png"/><Relationship Id="rId5" Type="http://schemas.openxmlformats.org/officeDocument/2006/relationships/image" Target="../media/image540.png"/><Relationship Id="rId4" Type="http://schemas.openxmlformats.org/officeDocument/2006/relationships/image" Target="../media/image5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6.png"/><Relationship Id="rId5" Type="http://schemas.openxmlformats.org/officeDocument/2006/relationships/image" Target="../media/image550.png"/><Relationship Id="rId4" Type="http://schemas.openxmlformats.org/officeDocument/2006/relationships/image" Target="../media/image5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0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1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gif"/><Relationship Id="rId5" Type="http://schemas.openxmlformats.org/officeDocument/2006/relationships/image" Target="../media/image77.png"/><Relationship Id="rId4" Type="http://schemas.openxmlformats.org/officeDocument/2006/relationships/image" Target="../media/image3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79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7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761.png"/><Relationship Id="rId4" Type="http://schemas.openxmlformats.org/officeDocument/2006/relationships/image" Target="../media/image7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0.png"/><Relationship Id="rId4" Type="http://schemas.openxmlformats.org/officeDocument/2006/relationships/image" Target="../media/image8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1.png"/><Relationship Id="rId4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D808C-2679-71C0-9D65-172120BF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E6AE280-C443-6A50-7C9B-177DEB4ECDE6}"/>
              </a:ext>
            </a:extLst>
          </p:cNvPr>
          <p:cNvSpPr/>
          <p:nvPr/>
        </p:nvSpPr>
        <p:spPr>
          <a:xfrm>
            <a:off x="3448086" y="3073398"/>
            <a:ext cx="5295828" cy="711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D53FF-90AC-B745-AEAF-3184D54775C5}"/>
              </a:ext>
            </a:extLst>
          </p:cNvPr>
          <p:cNvSpPr txBox="1"/>
          <p:nvPr/>
        </p:nvSpPr>
        <p:spPr>
          <a:xfrm>
            <a:off x="3474720" y="3136611"/>
            <a:ext cx="529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Генеративные модели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0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4989-71C3-2796-BC7F-418611FB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F5C914B-862B-1B86-176F-EB48EF9ABF70}"/>
              </a:ext>
            </a:extLst>
          </p:cNvPr>
          <p:cNvSpPr/>
          <p:nvPr/>
        </p:nvSpPr>
        <p:spPr>
          <a:xfrm>
            <a:off x="647691" y="1643587"/>
            <a:ext cx="10941132" cy="8658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9631E-FD64-D730-22EE-57E8246043BE}"/>
                  </a:ext>
                </a:extLst>
              </p:cNvPr>
              <p:cNvSpPr txBox="1"/>
              <p:nvPr/>
            </p:nvSpPr>
            <p:spPr>
              <a:xfrm>
                <a:off x="785156" y="1753323"/>
                <a:ext cx="10621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Объединяет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𝐿𝐿𝑀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с поиском в реальном времени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Ищет информацию в интернете, генерирует ответ и предоставляет источники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9631E-FD64-D730-22EE-57E82460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6" y="1753323"/>
                <a:ext cx="10621687" cy="646331"/>
              </a:xfrm>
              <a:prstGeom prst="rect">
                <a:avLst/>
              </a:prstGeom>
              <a:blipFill>
                <a:blip r:embed="rId2"/>
                <a:stretch>
                  <a:fillRect l="-402" t="-9434" b="-160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CD509B3-B47F-4DA7-8765-808599FD74C0}"/>
              </a:ext>
            </a:extLst>
          </p:cNvPr>
          <p:cNvSpPr/>
          <p:nvPr/>
        </p:nvSpPr>
        <p:spPr>
          <a:xfrm>
            <a:off x="647691" y="3155994"/>
            <a:ext cx="10941132" cy="16700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D4C52-92B3-60DD-7551-463C768C2184}"/>
              </a:ext>
            </a:extLst>
          </p:cNvPr>
          <p:cNvSpPr txBox="1"/>
          <p:nvPr/>
        </p:nvSpPr>
        <p:spPr>
          <a:xfrm>
            <a:off x="785156" y="3255571"/>
            <a:ext cx="10621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Преимущества:</a:t>
            </a:r>
          </a:p>
          <a:p>
            <a:endParaRPr lang="ru-RU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b="1" i="1" dirty="0">
                <a:latin typeface="MV Boli" panose="02000500030200090000" pitchFamily="2" charset="0"/>
                <a:cs typeface="MV Boli" panose="02000500030200090000" pitchFamily="2" charset="0"/>
              </a:rPr>
              <a:t>Актуальность</a:t>
            </a: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: предоставляет самые свежие данные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b="1" i="1" dirty="0">
                <a:latin typeface="MV Boli" panose="02000500030200090000" pitchFamily="2" charset="0"/>
                <a:cs typeface="MV Boli" panose="02000500030200090000" pitchFamily="2" charset="0"/>
              </a:rPr>
              <a:t>Надёжность</a:t>
            </a: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: снижает галлюцинации за счет ссылок на источники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b="1" i="1" dirty="0">
                <a:latin typeface="MV Boli" panose="02000500030200090000" pitchFamily="2" charset="0"/>
                <a:cs typeface="MV Boli" panose="02000500030200090000" pitchFamily="2" charset="0"/>
              </a:rPr>
              <a:t>Прозрачность</a:t>
            </a: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: показывает как был получен ответ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5DBA2F-892D-5FCE-A651-857006E9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423" y="504243"/>
            <a:ext cx="1819400" cy="44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9554CC-5539-034B-54B1-4D1EEBDA1B03}"/>
                  </a:ext>
                </a:extLst>
              </p:cNvPr>
              <p:cNvSpPr txBox="1"/>
              <p:nvPr/>
            </p:nvSpPr>
            <p:spPr>
              <a:xfrm>
                <a:off x="701328" y="504243"/>
                <a:ext cx="7020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𝑁𝑎𝑡𝑢𝑟𝑎𝑙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𝐿𝑎𝑛𝑔𝑢𝑎𝑔𝑒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𝑃𝑟𝑜𝑐𝑒𝑠𝑠𝑖𝑛𝑔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𝑃𝑒𝑟𝑝𝑙𝑒𝑥𝑖𝑡𝑦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9554CC-5539-034B-54B1-4D1EEBDA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28" y="504243"/>
                <a:ext cx="70202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81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C7168-F1A7-959F-FE0D-7354B9F8F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0B20E70-0E0F-1FAA-9BAA-2466667009DF}"/>
              </a:ext>
            </a:extLst>
          </p:cNvPr>
          <p:cNvSpPr/>
          <p:nvPr/>
        </p:nvSpPr>
        <p:spPr>
          <a:xfrm>
            <a:off x="647691" y="1643587"/>
            <a:ext cx="10941132" cy="13100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86F949-1B1F-790E-0B51-BBE8C5F5A085}"/>
                  </a:ext>
                </a:extLst>
              </p:cNvPr>
              <p:cNvSpPr txBox="1"/>
              <p:nvPr/>
            </p:nvSpPr>
            <p:spPr>
              <a:xfrm>
                <a:off x="785156" y="1702523"/>
                <a:ext cx="106216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Разработана китайской исследовательской группой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𝑫𝒆𝒆𝒑𝑺𝒆𝒆𝒌</m:t>
                    </m:r>
                  </m:oMath>
                </a14:m>
                <a:endParaRPr lang="ru-RU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Является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𝒐𝒑𝒆𝒏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𝒔𝒐𝒖𝒓𝒄𝒆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моделью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Модель очень большая, но при этом эффективная благодаря архитектуре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𝑴𝒊𝒙𝒕𝒖𝒓𝒆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𝒐𝒇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𝑬𝒙𝒑𝒆𝒓𝒕𝒔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𝑴𝑶𝑬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86F949-1B1F-790E-0B51-BBE8C5F5A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6" y="1702523"/>
                <a:ext cx="10621687" cy="1200329"/>
              </a:xfrm>
              <a:prstGeom prst="rect">
                <a:avLst/>
              </a:prstGeom>
              <a:blipFill>
                <a:blip r:embed="rId2"/>
                <a:stretch>
                  <a:fillRect l="-402" t="-4569" b="-2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98B0EF-4FA7-CB8F-09AD-471A87CB3C82}"/>
                  </a:ext>
                </a:extLst>
              </p:cNvPr>
              <p:cNvSpPr txBox="1"/>
              <p:nvPr/>
            </p:nvSpPr>
            <p:spPr>
              <a:xfrm>
                <a:off x="701328" y="504243"/>
                <a:ext cx="7020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𝑁𝑎𝑡𝑢𝑟𝑎𝑙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𝐿𝑎𝑛𝑔𝑢𝑎𝑔𝑒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𝑃𝑟𝑜𝑐𝑒𝑠𝑠𝑖𝑛𝑔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𝐷𝑒𝑒𝑝𝑆𝑒𝑒𝑘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98B0EF-4FA7-CB8F-09AD-471A87CB3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28" y="504243"/>
                <a:ext cx="70202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Deepseek Translation vs ChatGPT Translation - Language Scientific">
            <a:extLst>
              <a:ext uri="{FF2B5EF4-FFF2-40B4-BE49-F238E27FC236}">
                <a16:creationId xmlns:a16="http://schemas.microsoft.com/office/drawing/2014/main" id="{AC8D3838-0064-97B7-7182-C1C1BDD21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19" b="32719"/>
          <a:stretch>
            <a:fillRect/>
          </a:stretch>
        </p:blipFill>
        <p:spPr bwMode="auto">
          <a:xfrm>
            <a:off x="9716409" y="414234"/>
            <a:ext cx="1774263" cy="61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79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7C7A-983B-2985-EFFE-98E6B7E8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82BFE71-BDA4-7D8D-3620-4C1CAD435EF4}"/>
              </a:ext>
            </a:extLst>
          </p:cNvPr>
          <p:cNvSpPr/>
          <p:nvPr/>
        </p:nvSpPr>
        <p:spPr>
          <a:xfrm>
            <a:off x="647691" y="1430227"/>
            <a:ext cx="10941132" cy="8151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E0B1-B559-0334-BAC6-12B21BF4A7B6}"/>
                  </a:ext>
                </a:extLst>
              </p:cNvPr>
              <p:cNvSpPr txBox="1"/>
              <p:nvPr/>
            </p:nvSpPr>
            <p:spPr>
              <a:xfrm>
                <a:off x="785156" y="1519643"/>
                <a:ext cx="10621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Модель от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𝑶𝒑𝒆𝒏𝑨𝑰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,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доступная в продуктах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𝑶𝒑𝒆𝒏𝑨𝑰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𝑴𝒊𝒄𝒓𝒐𝒔𝒐𝒇𝒕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Названа в честь Сальвадора Дали и робота ВАЛЛ-И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E0B1-B559-0334-BAC6-12B21BF4A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6" y="1519643"/>
                <a:ext cx="10621687" cy="646331"/>
              </a:xfrm>
              <a:prstGeom prst="rect">
                <a:avLst/>
              </a:prstGeom>
              <a:blipFill>
                <a:blip r:embed="rId2"/>
                <a:stretch>
                  <a:fillRect l="-402" t="-8491" b="-160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DALL-E">
            <a:extLst>
              <a:ext uri="{FF2B5EF4-FFF2-40B4-BE49-F238E27FC236}">
                <a16:creationId xmlns:a16="http://schemas.microsoft.com/office/drawing/2014/main" id="{5A807A85-2B1B-014C-2ECF-93E06179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983" y="494951"/>
            <a:ext cx="1767840" cy="48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967CAF-97F6-C791-B1AF-6114C318EE1A}"/>
                  </a:ext>
                </a:extLst>
              </p:cNvPr>
              <p:cNvSpPr txBox="1"/>
              <p:nvPr/>
            </p:nvSpPr>
            <p:spPr>
              <a:xfrm>
                <a:off x="375920" y="535456"/>
                <a:ext cx="533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𝐼𝑚𝑎𝑔𝑒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𝐺𝑒𝑛𝑒𝑟𝑎𝑡𝑖𝑜𝑛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𝐷𝐴𝐿𝐿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−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𝐸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967CAF-97F6-C791-B1AF-6114C318E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" y="535456"/>
                <a:ext cx="5334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DE4ED3-385A-83F5-BCF2-8A0388410956}"/>
                  </a:ext>
                </a:extLst>
              </p:cNvPr>
              <p:cNvSpPr txBox="1"/>
              <p:nvPr/>
            </p:nvSpPr>
            <p:spPr>
              <a:xfrm>
                <a:off x="647691" y="2688838"/>
                <a:ext cx="43119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𝑷𝒓𝒐𝒎𝒕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𝐴𝑛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𝑖𝑙𝑙𝑢𝑠𝑡𝑟𝑎𝑡𝑖𝑜𝑛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𝑜𝑓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𝑎𝑛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𝑒𝑔𝑔𝑝𝑙𝑎𝑛𝑡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𝑖𝑛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𝑎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𝑡𝑢𝑡𝑢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𝑤𝑎𝑙𝑘𝑖𝑛𝑔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𝑎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𝑑𝑜𝑔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DE4ED3-385A-83F5-BCF2-8A0388410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1" y="2688838"/>
                <a:ext cx="4311953" cy="584775"/>
              </a:xfrm>
              <a:prstGeom prst="rect">
                <a:avLst/>
              </a:prstGeom>
              <a:blipFill>
                <a:blip r:embed="rId5"/>
                <a:stretch>
                  <a:fillRect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ALL-E 1">
            <a:extLst>
              <a:ext uri="{FF2B5EF4-FFF2-40B4-BE49-F238E27FC236}">
                <a16:creationId xmlns:a16="http://schemas.microsoft.com/office/drawing/2014/main" id="{5869EC8E-ADD3-9124-2CCE-0E0086541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7" y="3489753"/>
            <a:ext cx="2184330" cy="216936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LL-E 3">
            <a:extLst>
              <a:ext uri="{FF2B5EF4-FFF2-40B4-BE49-F238E27FC236}">
                <a16:creationId xmlns:a16="http://schemas.microsoft.com/office/drawing/2014/main" id="{CB21C46A-215D-BEC8-877D-DA123226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85" y="3489752"/>
            <a:ext cx="2169369" cy="21693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01F6DA-0DCC-70B2-B35D-AD4423CD6344}"/>
                  </a:ext>
                </a:extLst>
              </p:cNvPr>
              <p:cNvSpPr txBox="1"/>
              <p:nvPr/>
            </p:nvSpPr>
            <p:spPr>
              <a:xfrm>
                <a:off x="7232358" y="2694480"/>
                <a:ext cx="4311953" cy="57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𝑷𝒓𝒐𝒎𝒕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𝐴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h𝑎𝑛𝑑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−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𝑑𝑟𝑎𝑤𝑛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𝑠𝑎𝑖𝑙𝑏𝑜𝑎𝑡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𝑐𝑖𝑟𝑐𝑙𝑒𝑑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𝑏𝑦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𝑏𝑖𝑟𝑑𝑠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𝑜𝑛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𝑡h𝑒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𝑠𝑒𝑎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𝑎𝑡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𝑠𝑢𝑛𝑟𝑖𝑠𝑒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</m:oMath>
                  </m:oMathPara>
                </a14:m>
                <a:endParaRPr lang="en-US" sz="1600" dirty="0"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01F6DA-0DCC-70B2-B35D-AD4423CD6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358" y="2694480"/>
                <a:ext cx="4311953" cy="5791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DALL-E 2">
            <a:extLst>
              <a:ext uri="{FF2B5EF4-FFF2-40B4-BE49-F238E27FC236}">
                <a16:creationId xmlns:a16="http://schemas.microsoft.com/office/drawing/2014/main" id="{04D0602F-7A86-7DAC-C46F-9A75C8FA6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678" y="3489753"/>
            <a:ext cx="2169368" cy="216936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LL-E 3">
            <a:extLst>
              <a:ext uri="{FF2B5EF4-FFF2-40B4-BE49-F238E27FC236}">
                <a16:creationId xmlns:a16="http://schemas.microsoft.com/office/drawing/2014/main" id="{1DCF52A5-355F-F875-5475-91EDD3BAD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624" y="3489753"/>
            <a:ext cx="2169368" cy="216936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B79BD3-8D97-82A4-8BD3-96C47ED29052}"/>
                  </a:ext>
                </a:extLst>
              </p:cNvPr>
              <p:cNvSpPr txBox="1"/>
              <p:nvPr/>
            </p:nvSpPr>
            <p:spPr>
              <a:xfrm>
                <a:off x="823920" y="5704690"/>
                <a:ext cx="1531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𝐷𝐴𝐿𝐿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𝐸</m:t>
                    </m:r>
                    <m:r>
                      <a:rPr lang="ru-RU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ru-RU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B79BD3-8D97-82A4-8BD3-96C47ED29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20" y="5704690"/>
                <a:ext cx="1531324" cy="369332"/>
              </a:xfrm>
              <a:prstGeom prst="rect">
                <a:avLst/>
              </a:prstGeom>
              <a:blipFill>
                <a:blip r:embed="rId11"/>
                <a:stretch>
                  <a:fillRect t="-6667" b="-3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52DA14-D50B-D2EA-F180-2695980733D7}"/>
                  </a:ext>
                </a:extLst>
              </p:cNvPr>
              <p:cNvSpPr txBox="1"/>
              <p:nvPr/>
            </p:nvSpPr>
            <p:spPr>
              <a:xfrm>
                <a:off x="3028007" y="5704690"/>
                <a:ext cx="1531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𝐷𝐴𝐿𝐿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𝐸</m:t>
                    </m:r>
                    <m:r>
                      <a:rPr lang="ru-RU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ru-RU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2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52DA14-D50B-D2EA-F180-26959807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007" y="5704690"/>
                <a:ext cx="1531324" cy="369332"/>
              </a:xfrm>
              <a:prstGeom prst="rect">
                <a:avLst/>
              </a:prstGeom>
              <a:blipFill>
                <a:blip r:embed="rId12"/>
                <a:stretch>
                  <a:fillRect t="-6667" b="-3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6C182E-BDB7-E35B-66B9-A4F2B0F329F5}"/>
                  </a:ext>
                </a:extLst>
              </p:cNvPr>
              <p:cNvSpPr txBox="1"/>
              <p:nvPr/>
            </p:nvSpPr>
            <p:spPr>
              <a:xfrm>
                <a:off x="7456700" y="5704690"/>
                <a:ext cx="1531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𝐷𝐴𝐿𝐿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𝐸</m:t>
                    </m:r>
                    <m:r>
                      <a:rPr lang="ru-RU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ru-RU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2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6C182E-BDB7-E35B-66B9-A4F2B0F32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00" y="5704690"/>
                <a:ext cx="1531324" cy="369332"/>
              </a:xfrm>
              <a:prstGeom prst="rect">
                <a:avLst/>
              </a:prstGeom>
              <a:blipFill>
                <a:blip r:embed="rId13"/>
                <a:stretch>
                  <a:fillRect t="-6667" b="-3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04032A-0864-47F8-35C3-612ECBF63D65}"/>
                  </a:ext>
                </a:extLst>
              </p:cNvPr>
              <p:cNvSpPr txBox="1"/>
              <p:nvPr/>
            </p:nvSpPr>
            <p:spPr>
              <a:xfrm>
                <a:off x="9788646" y="5704690"/>
                <a:ext cx="1531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𝐷𝐴𝐿𝐿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𝐸</m:t>
                    </m:r>
                    <m:r>
                      <a:rPr lang="ru-RU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ru-RU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3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04032A-0864-47F8-35C3-612ECBF63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646" y="5704690"/>
                <a:ext cx="1531324" cy="369332"/>
              </a:xfrm>
              <a:prstGeom prst="rect">
                <a:avLst/>
              </a:prstGeom>
              <a:blipFill>
                <a:blip r:embed="rId14"/>
                <a:stretch>
                  <a:fillRect t="-6667" b="-3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12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B2EEE-828A-D18D-4A95-E6B4D25C9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B9F0F63-C87F-F498-83A8-4ACCD75A4273}"/>
              </a:ext>
            </a:extLst>
          </p:cNvPr>
          <p:cNvSpPr/>
          <p:nvPr/>
        </p:nvSpPr>
        <p:spPr>
          <a:xfrm>
            <a:off x="647691" y="1481027"/>
            <a:ext cx="10941132" cy="8658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14A17-B980-1A6A-A1D6-9E9EAB57498C}"/>
                  </a:ext>
                </a:extLst>
              </p:cNvPr>
              <p:cNvSpPr txBox="1"/>
              <p:nvPr/>
            </p:nvSpPr>
            <p:spPr>
              <a:xfrm>
                <a:off x="785156" y="1590763"/>
                <a:ext cx="10621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Коммерческий проект, запущенный в </a:t>
                </a:r>
                <a14:m>
                  <m:oMath xmlns:m="http://schemas.openxmlformats.org/officeDocument/2006/math">
                    <m:r>
                      <a:rPr lang="ru-RU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2022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году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Взаимодействие происходит через чат-бота в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𝑫𝒊𝒔𝒄𝒐𝒓𝒅</m:t>
                    </m:r>
                  </m:oMath>
                </a14:m>
                <a:endParaRPr lang="ru-RU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14A17-B980-1A6A-A1D6-9E9EAB574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6" y="1590763"/>
                <a:ext cx="10621687" cy="646331"/>
              </a:xfrm>
              <a:prstGeom prst="rect">
                <a:avLst/>
              </a:prstGeom>
              <a:blipFill>
                <a:blip r:embed="rId2"/>
                <a:stretch>
                  <a:fillRect l="-402" t="-9434" b="-160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Discover Rare and Exclusive Midjourney Promo Code Deals | August 2025">
            <a:extLst>
              <a:ext uri="{FF2B5EF4-FFF2-40B4-BE49-F238E27FC236}">
                <a16:creationId xmlns:a16="http://schemas.microsoft.com/office/drawing/2014/main" id="{B637AB30-0D40-F172-2743-8F270A32B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920" y="168630"/>
            <a:ext cx="1472903" cy="100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E981B8-F49E-68FE-836A-A4F1674FD5C8}"/>
                  </a:ext>
                </a:extLst>
              </p:cNvPr>
              <p:cNvSpPr txBox="1"/>
              <p:nvPr/>
            </p:nvSpPr>
            <p:spPr>
              <a:xfrm>
                <a:off x="166585" y="545233"/>
                <a:ext cx="60516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𝐼𝑚𝑎𝑔𝑒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𝐺𝑒𝑛𝑒𝑟𝑎𝑡𝑖𝑜𝑛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𝑀𝑖𝑑𝑗𝑜𝑢𝑟𝑛𝑒𝑦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E981B8-F49E-68FE-836A-A4F1674FD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85" y="545233"/>
                <a:ext cx="60516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Pixel Art - Midjourney V1">
            <a:extLst>
              <a:ext uri="{FF2B5EF4-FFF2-40B4-BE49-F238E27FC236}">
                <a16:creationId xmlns:a16="http://schemas.microsoft.com/office/drawing/2014/main" id="{2AE31A24-DDA6-6703-519E-BA901C358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56" y="3404711"/>
            <a:ext cx="1862521" cy="186252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xel Art - Midjourney V2">
            <a:extLst>
              <a:ext uri="{FF2B5EF4-FFF2-40B4-BE49-F238E27FC236}">
                <a16:creationId xmlns:a16="http://schemas.microsoft.com/office/drawing/2014/main" id="{E9C53C40-B3B4-8471-2B58-E1FB4E96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886" y="3404713"/>
            <a:ext cx="1862521" cy="186252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xel Art - Midjourney V3">
            <a:extLst>
              <a:ext uri="{FF2B5EF4-FFF2-40B4-BE49-F238E27FC236}">
                <a16:creationId xmlns:a16="http://schemas.microsoft.com/office/drawing/2014/main" id="{E535394A-ACAB-7052-A12F-CCEF2A0F1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39" y="3410298"/>
            <a:ext cx="1862521" cy="186252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ixel Art - Midjourney V4">
            <a:extLst>
              <a:ext uri="{FF2B5EF4-FFF2-40B4-BE49-F238E27FC236}">
                <a16:creationId xmlns:a16="http://schemas.microsoft.com/office/drawing/2014/main" id="{764CA496-5847-46CD-614A-F0CB01499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593" y="3404713"/>
            <a:ext cx="1862521" cy="186252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xel Art - Midjourney V5">
            <a:extLst>
              <a:ext uri="{FF2B5EF4-FFF2-40B4-BE49-F238E27FC236}">
                <a16:creationId xmlns:a16="http://schemas.microsoft.com/office/drawing/2014/main" id="{8DFBFA17-A77D-1C5B-FF2C-8B16DABC1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322" y="3404712"/>
            <a:ext cx="1862521" cy="186252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B1BE67-B98B-EF91-C0F0-FF3B85370A6D}"/>
                  </a:ext>
                </a:extLst>
              </p:cNvPr>
              <p:cNvSpPr txBox="1"/>
              <p:nvPr/>
            </p:nvSpPr>
            <p:spPr>
              <a:xfrm>
                <a:off x="647691" y="2861558"/>
                <a:ext cx="109411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𝑷𝒓𝒐𝒎𝒕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𝑃𝑖𝑥𝑒𝑙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𝑎𝑟𝑡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𝑠𝑐𝑒𝑛𝑒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,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𝑡h𝑒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𝑒𝑖𝑓𝑓𝑒𝑙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𝑡𝑜𝑤𝑒𝑟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𝑎𝑡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𝑚𝑖𝑑𝑛𝑖𝑔h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,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𝑐𝑖𝑡𝑦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𝑙𝑖𝑔h𝑡𝑠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,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𝑟𝑜𝑚𝑎𝑛𝑡𝑖𝑐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B1BE67-B98B-EF91-C0F0-FF3B85370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1" y="2861558"/>
                <a:ext cx="10941132" cy="338554"/>
              </a:xfrm>
              <a:prstGeom prst="rect">
                <a:avLst/>
              </a:prstGeom>
              <a:blipFill>
                <a:blip r:embed="rId10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A65BD0-653C-3CD0-C679-B8A2B2C36876}"/>
                  </a:ext>
                </a:extLst>
              </p:cNvPr>
              <p:cNvSpPr txBox="1"/>
              <p:nvPr/>
            </p:nvSpPr>
            <p:spPr>
              <a:xfrm>
                <a:off x="785157" y="5287165"/>
                <a:ext cx="1862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V</m:t>
                      </m:r>
                      <m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1</m:t>
                      </m:r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A65BD0-653C-3CD0-C679-B8A2B2C36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7" y="5287165"/>
                <a:ext cx="186252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64C55A-E93B-21D2-1983-0712E2116003}"/>
                  </a:ext>
                </a:extLst>
              </p:cNvPr>
              <p:cNvSpPr txBox="1"/>
              <p:nvPr/>
            </p:nvSpPr>
            <p:spPr>
              <a:xfrm>
                <a:off x="2952886" y="5287165"/>
                <a:ext cx="1862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V</m:t>
                      </m:r>
                      <m:r>
                        <a:rPr lang="en-US" b="0" i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2</m:t>
                      </m:r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64C55A-E93B-21D2-1983-0712E2116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886" y="5287165"/>
                <a:ext cx="186252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65E5C-9F1A-AE1A-048E-22352DE3604D}"/>
                  </a:ext>
                </a:extLst>
              </p:cNvPr>
              <p:cNvSpPr txBox="1"/>
              <p:nvPr/>
            </p:nvSpPr>
            <p:spPr>
              <a:xfrm>
                <a:off x="5164739" y="5298339"/>
                <a:ext cx="1862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V</m:t>
                      </m:r>
                      <m:r>
                        <a:rPr lang="en-US" b="0" i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3</m:t>
                      </m:r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65E5C-9F1A-AE1A-048E-22352DE36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739" y="5298339"/>
                <a:ext cx="186252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1F2A40-F16B-CE50-1AD1-5AC6102DDDF2}"/>
                  </a:ext>
                </a:extLst>
              </p:cNvPr>
              <p:cNvSpPr txBox="1"/>
              <p:nvPr/>
            </p:nvSpPr>
            <p:spPr>
              <a:xfrm>
                <a:off x="7376594" y="5287165"/>
                <a:ext cx="1862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V</m:t>
                      </m:r>
                      <m:r>
                        <a:rPr lang="en-US" b="0" i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4</m:t>
                      </m:r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1F2A40-F16B-CE50-1AD1-5AC6102DD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594" y="5287165"/>
                <a:ext cx="186252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3953F1-D29E-5F9D-9988-3F06D2C9164E}"/>
                  </a:ext>
                </a:extLst>
              </p:cNvPr>
              <p:cNvSpPr txBox="1"/>
              <p:nvPr/>
            </p:nvSpPr>
            <p:spPr>
              <a:xfrm>
                <a:off x="9544321" y="5298339"/>
                <a:ext cx="1862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V</m:t>
                      </m:r>
                      <m:r>
                        <a:rPr lang="en-US" b="0" i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5</m:t>
                      </m:r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3953F1-D29E-5F9D-9988-3F06D2C91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321" y="5298339"/>
                <a:ext cx="18625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60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90980-6971-037E-B351-9232C517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28CE5A8-2CE8-AEF8-D8CD-69D1182E53D3}"/>
              </a:ext>
            </a:extLst>
          </p:cNvPr>
          <p:cNvSpPr/>
          <p:nvPr/>
        </p:nvSpPr>
        <p:spPr>
          <a:xfrm>
            <a:off x="647691" y="1643586"/>
            <a:ext cx="10941132" cy="13280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/>
              <p:nvPr/>
            </p:nvSpPr>
            <p:spPr>
              <a:xfrm>
                <a:off x="785156" y="1707440"/>
                <a:ext cx="106216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Разработана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𝑫𝒆𝒆𝒑𝑴𝒊𝒏𝒅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𝑮𝒐𝒐𝒈𝒍𝒆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Используется </a:t>
                </a:r>
                <a:r>
                  <a:rPr lang="ru-RU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авторегрессионный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подход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𝐶𝑜𝑛𝑣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Впервые получили речь, очень похожую на человеческую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Очень медленная генерация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6" y="1707440"/>
                <a:ext cx="10621687" cy="1200329"/>
              </a:xfrm>
              <a:prstGeom prst="rect">
                <a:avLst/>
              </a:prstGeom>
              <a:blipFill>
                <a:blip r:embed="rId8"/>
                <a:stretch>
                  <a:fillRect l="-402" t="-4569" b="-6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/>
              <p:nvPr/>
            </p:nvSpPr>
            <p:spPr>
              <a:xfrm>
                <a:off x="248958" y="510893"/>
                <a:ext cx="36446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𝐴𝑢𝑑𝑖𝑜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𝑊𝑎𝑣𝑒𝑁𝑒𝑡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8" y="510893"/>
                <a:ext cx="364460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8E967E4-25B4-9DFF-BA85-C4B7EB1C23E9}"/>
              </a:ext>
            </a:extLst>
          </p:cNvPr>
          <p:cNvSpPr/>
          <p:nvPr/>
        </p:nvSpPr>
        <p:spPr>
          <a:xfrm>
            <a:off x="962442" y="3667352"/>
            <a:ext cx="2684998" cy="10271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0F86571-B6FD-07D6-8A71-F1BEF0C00688}"/>
              </a:ext>
            </a:extLst>
          </p:cNvPr>
          <p:cNvSpPr/>
          <p:nvPr/>
        </p:nvSpPr>
        <p:spPr>
          <a:xfrm>
            <a:off x="8544560" y="3667352"/>
            <a:ext cx="2684998" cy="10271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701FA66-1EAC-10C4-5BF9-55935F312B75}"/>
              </a:ext>
            </a:extLst>
          </p:cNvPr>
          <p:cNvSpPr/>
          <p:nvPr/>
        </p:nvSpPr>
        <p:spPr>
          <a:xfrm>
            <a:off x="4753501" y="3667352"/>
            <a:ext cx="2684998" cy="10271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us-english-parametric-1">
            <a:hlinkClick r:id="" action="ppaction://media"/>
            <a:extLst>
              <a:ext uri="{FF2B5EF4-FFF2-40B4-BE49-F238E27FC236}">
                <a16:creationId xmlns:a16="http://schemas.microsoft.com/office/drawing/2014/main" id="{43F657E3-11A6-46E0-C53B-81990DF252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61259" y="3759599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928B44-EED5-EF3A-FBD4-F2DD2B75CCE9}"/>
                  </a:ext>
                </a:extLst>
              </p:cNvPr>
              <p:cNvSpPr txBox="1"/>
              <p:nvPr/>
            </p:nvSpPr>
            <p:spPr>
              <a:xfrm>
                <a:off x="1464831" y="4246962"/>
                <a:ext cx="1680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𝑃𝑎𝑟𝑎𝑚𝑒𝑡𝑟𝑖𝑐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928B44-EED5-EF3A-FBD4-F2DD2B75C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831" y="4246962"/>
                <a:ext cx="1680220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us-english-concatenative-1">
            <a:hlinkClick r:id="" action="ppaction://media"/>
            <a:extLst>
              <a:ext uri="{FF2B5EF4-FFF2-40B4-BE49-F238E27FC236}">
                <a16:creationId xmlns:a16="http://schemas.microsoft.com/office/drawing/2014/main" id="{84129FB3-A1AE-5A30-8250-4D804F9D6C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74575" y="3764679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44504-B42F-1238-9751-C20A47616FD1}"/>
                  </a:ext>
                </a:extLst>
              </p:cNvPr>
              <p:cNvSpPr txBox="1"/>
              <p:nvPr/>
            </p:nvSpPr>
            <p:spPr>
              <a:xfrm>
                <a:off x="5278146" y="4246962"/>
                <a:ext cx="1884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𝐶𝑜𝑛𝑐𝑎𝑡𝑒𝑛𝑎𝑡𝑖𝑣𝑒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44504-B42F-1238-9751-C20A4761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46" y="4246962"/>
                <a:ext cx="1884654" cy="369332"/>
              </a:xfrm>
              <a:prstGeom prst="rect">
                <a:avLst/>
              </a:prstGeom>
              <a:blipFill>
                <a:blip r:embed="rId12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us-english-wavenet-1">
            <a:hlinkClick r:id="" action="ppaction://media"/>
            <a:extLst>
              <a:ext uri="{FF2B5EF4-FFF2-40B4-BE49-F238E27FC236}">
                <a16:creationId xmlns:a16="http://schemas.microsoft.com/office/drawing/2014/main" id="{126812E6-1BDE-0AAF-A98F-F58D8119044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43378" y="3759599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CD769C-F933-438E-6B5B-2263D063CDB6}"/>
                  </a:ext>
                </a:extLst>
              </p:cNvPr>
              <p:cNvSpPr txBox="1"/>
              <p:nvPr/>
            </p:nvSpPr>
            <p:spPr>
              <a:xfrm>
                <a:off x="8944732" y="4246962"/>
                <a:ext cx="1884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𝑊𝑎𝑣𝑒𝑁𝑒𝑡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CD769C-F933-438E-6B5B-2263D063C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732" y="4246962"/>
                <a:ext cx="1884654" cy="369332"/>
              </a:xfrm>
              <a:prstGeom prst="rect">
                <a:avLst/>
              </a:prstGeom>
              <a:blipFill>
                <a:blip r:embed="rId13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2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2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3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90980-6971-037E-B351-9232C517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28CE5A8-2CE8-AEF8-D8CD-69D1182E53D3}"/>
              </a:ext>
            </a:extLst>
          </p:cNvPr>
          <p:cNvSpPr/>
          <p:nvPr/>
        </p:nvSpPr>
        <p:spPr>
          <a:xfrm>
            <a:off x="647691" y="1643587"/>
            <a:ext cx="10941132" cy="10271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/>
              <p:nvPr/>
            </p:nvSpPr>
            <p:spPr>
              <a:xfrm>
                <a:off x="785156" y="1707440"/>
                <a:ext cx="106216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Разработана 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20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21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году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𝑬𝒏𝒅</m:t>
                    </m:r>
                  </m:oMath>
                </a14:m>
                <a:r>
                  <a:rPr lang="en-US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𝒕𝒐</m:t>
                    </m:r>
                  </m:oMath>
                </a14:m>
                <a:r>
                  <a:rPr lang="en-US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:r>
                  <a:rPr lang="en-US" b="1" dirty="0"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𝑬𝒏𝒅</m:t>
                    </m:r>
                  </m:oMath>
                </a14:m>
                <a:r>
                  <a:rPr lang="en-US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модель, сразу и текста получает аудио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Использует зоопарк генеративных моделей: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𝑨𝑹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𝑭𝒍𝒐𝒘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𝑽𝑨𝑬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𝑮𝑨𝑵</m:t>
                    </m:r>
                  </m:oMath>
                </a14:m>
                <a:endParaRPr lang="ru-RU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6" y="1707440"/>
                <a:ext cx="10621687" cy="923330"/>
              </a:xfrm>
              <a:prstGeom prst="rect">
                <a:avLst/>
              </a:prstGeom>
              <a:blipFill>
                <a:blip r:embed="rId4"/>
                <a:stretch>
                  <a:fillRect l="-402" t="-5921"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/>
              <p:nvPr/>
            </p:nvSpPr>
            <p:spPr>
              <a:xfrm>
                <a:off x="411518" y="510893"/>
                <a:ext cx="27177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𝐴𝑢𝑑𝑖𝑜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𝑉𝐼𝑇𝑆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8" y="510893"/>
                <a:ext cx="27177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701FA66-1EAC-10C4-5BF9-55935F312B75}"/>
              </a:ext>
            </a:extLst>
          </p:cNvPr>
          <p:cNvSpPr/>
          <p:nvPr/>
        </p:nvSpPr>
        <p:spPr>
          <a:xfrm>
            <a:off x="4753500" y="3673701"/>
            <a:ext cx="2684998" cy="10271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ss_02_vits">
            <a:hlinkClick r:id="" action="ppaction://media"/>
            <a:extLst>
              <a:ext uri="{FF2B5EF4-FFF2-40B4-BE49-F238E27FC236}">
                <a16:creationId xmlns:a16="http://schemas.microsoft.com/office/drawing/2014/main" id="{36DBA3CC-7625-F093-F6E8-B6C21F2F6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4575" y="39435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90980-6971-037E-B351-9232C517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28CE5A8-2CE8-AEF8-D8CD-69D1182E53D3}"/>
              </a:ext>
            </a:extLst>
          </p:cNvPr>
          <p:cNvSpPr/>
          <p:nvPr/>
        </p:nvSpPr>
        <p:spPr>
          <a:xfrm>
            <a:off x="666073" y="1302305"/>
            <a:ext cx="10941132" cy="10271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/>
              <p:nvPr/>
            </p:nvSpPr>
            <p:spPr>
              <a:xfrm>
                <a:off x="785156" y="1351840"/>
                <a:ext cx="106216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Модели управляются богатыми текстовыми </a:t>
                </a:r>
                <a:r>
                  <a:rPr lang="ru-RU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промтами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, которые описывают не только что сказать, но и как это сказать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Модели используют связку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𝑻𝒐𝒌𝒆𝒏𝒊𝒛𝒆𝒓</m:t>
                    </m:r>
                    <m:r>
                      <a:rPr lang="ru-RU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+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𝑳𝑳𝑴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+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𝑽𝒐𝒄𝒐𝒅𝒆𝒓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6" y="1351840"/>
                <a:ext cx="10621687" cy="923330"/>
              </a:xfrm>
              <a:prstGeom prst="rect">
                <a:avLst/>
              </a:prstGeom>
              <a:blipFill>
                <a:blip r:embed="rId4"/>
                <a:stretch>
                  <a:fillRect l="-402" t="-6623" b="-7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/>
              <p:nvPr/>
            </p:nvSpPr>
            <p:spPr>
              <a:xfrm>
                <a:off x="411517" y="510893"/>
                <a:ext cx="54630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𝐴𝑢𝑑𝑖𝑜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𝐿𝐿𝑀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𝑆𝑝𝑒𝑒𝑐h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𝑆𝑦𝑛𝑡h𝑒𝑠𝑖𝑠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7" y="510893"/>
                <a:ext cx="54630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Федор Минькин Разработка больших языковых моделей в Сбере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111EE67-1469-71B9-5903-241709425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3170" y="2800172"/>
            <a:ext cx="6305660" cy="354693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800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90980-6971-037E-B351-9232C517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28CE5A8-2CE8-AEF8-D8CD-69D1182E53D3}"/>
              </a:ext>
            </a:extLst>
          </p:cNvPr>
          <p:cNvSpPr/>
          <p:nvPr/>
        </p:nvSpPr>
        <p:spPr>
          <a:xfrm>
            <a:off x="625433" y="1325731"/>
            <a:ext cx="10941132" cy="10307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/>
              <p:nvPr/>
            </p:nvSpPr>
            <p:spPr>
              <a:xfrm>
                <a:off x="785155" y="1382320"/>
                <a:ext cx="106216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Разработана компанией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𝑶𝒑𝒆𝒏𝑨𝑰</m:t>
                    </m:r>
                  </m:oMath>
                </a14:m>
                <a:endParaRPr lang="en-US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Создает реалистичные видеоролики (без звука)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Хорошо понимает окружающий мир и физику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5" y="1382320"/>
                <a:ext cx="10621687" cy="923330"/>
              </a:xfrm>
              <a:prstGeom prst="rect">
                <a:avLst/>
              </a:prstGeom>
              <a:blipFill>
                <a:blip r:embed="rId4"/>
                <a:stretch>
                  <a:fillRect l="-402" t="-6623" b="-7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/>
              <p:nvPr/>
            </p:nvSpPr>
            <p:spPr>
              <a:xfrm>
                <a:off x="256836" y="510893"/>
                <a:ext cx="30654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𝑉𝑖𝑑𝑒𝑜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𝑆𝑜𝑟𝑎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36" y="510893"/>
                <a:ext cx="30654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9D1C28-8D1C-EC27-97FB-4E0B9D0A30D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84A96-6C4B-E640-F38D-7FBFE11FF74D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5AE4E-701E-BEE6-DD4F-8AA477634EC5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pic>
        <p:nvPicPr>
          <p:cNvPr id="8" name="OpenAI Sora sample - tokyo walk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A7ECEA1-0023-6477-7FA7-8258597C66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9918" y="2648068"/>
            <a:ext cx="6712164" cy="37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90980-6971-037E-B351-9232C517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28CE5A8-2CE8-AEF8-D8CD-69D1182E53D3}"/>
              </a:ext>
            </a:extLst>
          </p:cNvPr>
          <p:cNvSpPr/>
          <p:nvPr/>
        </p:nvSpPr>
        <p:spPr>
          <a:xfrm>
            <a:off x="625433" y="1325731"/>
            <a:ext cx="10941132" cy="8485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/>
              <p:nvPr/>
            </p:nvSpPr>
            <p:spPr>
              <a:xfrm>
                <a:off x="785155" y="1422960"/>
                <a:ext cx="10621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Разработана в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𝑮𝒐𝒐𝒈𝒍𝒆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𝑫𝒆𝒆𝒑𝑴𝒊𝒏𝒅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</m:oMath>
                </a14:m>
                <a:endParaRPr lang="en-US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Генерирует качественные видеоролики со звуком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47F4B-4EF1-5CF1-954A-E8EA40DE0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5" y="1422960"/>
                <a:ext cx="10621687" cy="646331"/>
              </a:xfrm>
              <a:prstGeom prst="rect">
                <a:avLst/>
              </a:prstGeom>
              <a:blipFill>
                <a:blip r:embed="rId4"/>
                <a:stretch>
                  <a:fillRect l="-402" t="-8491" b="-122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/>
              <p:nvPr/>
            </p:nvSpPr>
            <p:spPr>
              <a:xfrm>
                <a:off x="73956" y="510893"/>
                <a:ext cx="30654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𝑉𝑖𝑑𝑒𝑜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𝑉𝑒𝑜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F2D5-4A19-170A-12E8-BE82FCF73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6" y="510893"/>
                <a:ext cx="30654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Новая порция приколов от Veo 3 — трэш и юмор на улицах! #veo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6FC3C02-E231-E4EF-510D-A5CC2C142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7958" y="2639342"/>
            <a:ext cx="6736080" cy="378904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4243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F07E-B84F-C236-2C40-9BD0CD729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1F3CB34-10F7-E02C-FBBA-BAD4F90C7F9D}"/>
              </a:ext>
            </a:extLst>
          </p:cNvPr>
          <p:cNvSpPr/>
          <p:nvPr/>
        </p:nvSpPr>
        <p:spPr>
          <a:xfrm>
            <a:off x="3102646" y="3073399"/>
            <a:ext cx="5986708" cy="711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DF2FB-3A40-519A-D7E7-4A8B95B2EF72}"/>
              </a:ext>
            </a:extLst>
          </p:cNvPr>
          <p:cNvSpPr txBox="1"/>
          <p:nvPr/>
        </p:nvSpPr>
        <p:spPr>
          <a:xfrm>
            <a:off x="3102646" y="3136612"/>
            <a:ext cx="598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MV Boli" panose="02000500030200090000" pitchFamily="2" charset="0"/>
                <a:cs typeface="MV Boli" panose="02000500030200090000" pitchFamily="2" charset="0"/>
              </a:rPr>
              <a:t>Главное из статистики</a:t>
            </a:r>
            <a:endParaRPr lang="ru-RU" sz="3200" dirty="0"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4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7326D-E772-BCFB-51A7-6AF19B411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ED15BF-FA2E-C0C8-97A1-41F50F476DC1}"/>
                  </a:ext>
                </a:extLst>
              </p:cNvPr>
              <p:cNvSpPr txBox="1"/>
              <p:nvPr/>
            </p:nvSpPr>
            <p:spPr>
              <a:xfrm>
                <a:off x="518160" y="473442"/>
                <a:ext cx="13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𝐵𝑖𝑜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ED15BF-FA2E-C0C8-97A1-41F50F476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73442"/>
                <a:ext cx="1371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2BA5B2A-3260-8B77-F046-03A9F6EA790D}"/>
              </a:ext>
            </a:extLst>
          </p:cNvPr>
          <p:cNvSpPr/>
          <p:nvPr/>
        </p:nvSpPr>
        <p:spPr>
          <a:xfrm>
            <a:off x="575454" y="1387817"/>
            <a:ext cx="11041092" cy="270666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AD987D-609A-10B0-DEDB-6729D3FFC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1529568"/>
            <a:ext cx="2423160" cy="2423160"/>
          </a:xfrm>
          <a:prstGeom prst="rect">
            <a:avLst/>
          </a:prstGeom>
          <a:effectLst>
            <a:softEdge rad="1270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52DA10-AE2C-6C64-AA78-09D69F8E1500}"/>
                  </a:ext>
                </a:extLst>
              </p:cNvPr>
              <p:cNvSpPr txBox="1"/>
              <p:nvPr/>
            </p:nvSpPr>
            <p:spPr>
              <a:xfrm>
                <a:off x="3876256" y="1956318"/>
                <a:ext cx="60322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ru-RU" sz="2400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Карагодин Никита</a:t>
                </a:r>
                <a:endParaRPr lang="en-US" sz="2400" b="1" i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ru-RU" sz="2400" dirty="0">
                    <a:latin typeface="MV Boli" panose="02000500030200090000" pitchFamily="2" charset="0"/>
                    <a:cs typeface="MV Boli" panose="02000500030200090000" pitchFamily="2" charset="0"/>
                  </a:rPr>
                  <a:t>Бакалавриат физики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2023</m:t>
                    </m:r>
                  </m:oMath>
                </a14:m>
                <a:endParaRPr lang="ru-RU" sz="24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ru-RU" sz="2400" dirty="0">
                    <a:latin typeface="MV Boli" panose="02000500030200090000" pitchFamily="2" charset="0"/>
                    <a:cs typeface="MV Boli" panose="02000500030200090000" pitchFamily="2" charset="0"/>
                  </a:rPr>
                  <a:t>Магистратура МОВС\ИИ ВШЭ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2025</m:t>
                    </m:r>
                  </m:oMath>
                </a14:m>
                <a:endParaRPr lang="ru-RU" sz="24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𝑆𝑏𝑒𝑟𝐷𝑒𝑣𝑖𝑐𝑒𝑠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𝑀𝐿𝐸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𝑇𝑇𝑆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endParaRPr lang="ru-RU" sz="24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52DA10-AE2C-6C64-AA78-09D69F8E1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256" y="1956318"/>
                <a:ext cx="6032212" cy="1569660"/>
              </a:xfrm>
              <a:prstGeom prst="rect">
                <a:avLst/>
              </a:prstGeom>
              <a:blipFill>
                <a:blip r:embed="rId5"/>
                <a:stretch>
                  <a:fillRect l="-1416" t="-5058" b="-70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068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D5261-238B-E09E-8279-C95FB392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CC62A-4D5B-CB52-10F6-4EEE8ABBA4A8}"/>
              </a:ext>
            </a:extLst>
          </p:cNvPr>
          <p:cNvSpPr txBox="1"/>
          <p:nvPr/>
        </p:nvSpPr>
        <p:spPr>
          <a:xfrm>
            <a:off x="635306" y="322011"/>
            <a:ext cx="670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Метод максимального правдоподобия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548F0E-9D69-BF98-B673-7EC3442111C4}"/>
              </a:ext>
            </a:extLst>
          </p:cNvPr>
          <p:cNvSpPr/>
          <p:nvPr/>
        </p:nvSpPr>
        <p:spPr>
          <a:xfrm>
            <a:off x="575246" y="1064456"/>
            <a:ext cx="10941132" cy="803255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96AD57-1F63-C76B-2322-91D2F2D5B64F}"/>
                  </a:ext>
                </a:extLst>
              </p:cNvPr>
              <p:cNvSpPr txBox="1"/>
              <p:nvPr/>
            </p:nvSpPr>
            <p:spPr>
              <a:xfrm>
                <a:off x="675622" y="1142917"/>
                <a:ext cx="10627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Основная идея ММП – выбрать такие параметры модели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, при которых наблюдаемые данные становятся наиболее вероятными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96AD57-1F63-C76B-2322-91D2F2D5B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22" y="1142917"/>
                <a:ext cx="10627360" cy="646331"/>
              </a:xfrm>
              <a:prstGeom prst="rect">
                <a:avLst/>
              </a:prstGeom>
              <a:blipFill>
                <a:blip r:embed="rId3"/>
                <a:stretch>
                  <a:fillRect l="-516" t="-8411" b="-9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CA9F7AB-3626-58CC-70C6-69CB1A90065A}"/>
              </a:ext>
            </a:extLst>
          </p:cNvPr>
          <p:cNvSpPr/>
          <p:nvPr/>
        </p:nvSpPr>
        <p:spPr>
          <a:xfrm>
            <a:off x="575246" y="2158706"/>
            <a:ext cx="10941132" cy="33073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43053D-4837-84FD-3D19-3CB7BBC0FFE8}"/>
                  </a:ext>
                </a:extLst>
              </p:cNvPr>
              <p:cNvSpPr txBox="1"/>
              <p:nvPr/>
            </p:nvSpPr>
            <p:spPr>
              <a:xfrm>
                <a:off x="706102" y="2280114"/>
                <a:ext cx="10627360" cy="306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Пусть у нас есть выборка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𝐗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}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из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𝑛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независимых и одинаково распределнных наблюдений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𝑑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) из некоторого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𝐗</m:t>
                        </m:r>
                      </m:e>
                    </m:d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Правдоподобие для нашей выборки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это произведение плотностей каждого отдельного объекта: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𝑓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𝐗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𝑿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|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𝜃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ru-RU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|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𝑿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функция правдоподобия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43053D-4837-84FD-3D19-3CB7BBC0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02" y="2280114"/>
                <a:ext cx="10627360" cy="3064557"/>
              </a:xfrm>
              <a:prstGeom prst="rect">
                <a:avLst/>
              </a:prstGeom>
              <a:blipFill>
                <a:blip r:embed="rId4"/>
                <a:stretch>
                  <a:fillRect l="-516" t="-1789" b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4F56710-BC83-5D2F-44D4-49942FCEE831}"/>
              </a:ext>
            </a:extLst>
          </p:cNvPr>
          <p:cNvSpPr/>
          <p:nvPr/>
        </p:nvSpPr>
        <p:spPr>
          <a:xfrm>
            <a:off x="575246" y="5757075"/>
            <a:ext cx="10941132" cy="572606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2ADB57-6476-3311-8F8C-74233B4A1941}"/>
                  </a:ext>
                </a:extLst>
              </p:cNvPr>
              <p:cNvSpPr txBox="1"/>
              <p:nvPr/>
            </p:nvSpPr>
            <p:spPr>
              <a:xfrm>
                <a:off x="675622" y="5858712"/>
                <a:ext cx="10627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Цель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найти такие значения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, которые максимизируют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ru-RU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|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𝑿</m:t>
                        </m:r>
                      </m:e>
                    </m:d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2ADB57-6476-3311-8F8C-74233B4A1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22" y="5858712"/>
                <a:ext cx="10627360" cy="369332"/>
              </a:xfrm>
              <a:prstGeom prst="rect">
                <a:avLst/>
              </a:prstGeom>
              <a:blipFill>
                <a:blip r:embed="rId5"/>
                <a:stretch>
                  <a:fillRect l="-516" t="-14754" b="-278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07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880CA-6F1F-B36B-2CDA-2A238A16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975E2-7607-FFF1-C27B-3123BD1403BE}"/>
              </a:ext>
            </a:extLst>
          </p:cNvPr>
          <p:cNvSpPr txBox="1"/>
          <p:nvPr/>
        </p:nvSpPr>
        <p:spPr>
          <a:xfrm>
            <a:off x="635306" y="322011"/>
            <a:ext cx="670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Метод максимального правдоподобия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2AC7DF2-0FEC-A162-C22E-0DC8987F7D96}"/>
              </a:ext>
            </a:extLst>
          </p:cNvPr>
          <p:cNvSpPr/>
          <p:nvPr/>
        </p:nvSpPr>
        <p:spPr>
          <a:xfrm>
            <a:off x="615562" y="1122386"/>
            <a:ext cx="10941132" cy="19662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9A2E5-038E-691D-A62B-97EB8A239519}"/>
                  </a:ext>
                </a:extLst>
              </p:cNvPr>
              <p:cNvSpPr txBox="1"/>
              <p:nvPr/>
            </p:nvSpPr>
            <p:spPr>
              <a:xfrm>
                <a:off x="772448" y="1253443"/>
                <a:ext cx="10627360" cy="1679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Вместо функции правдоподобия обычно используют её логарифм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логарифмическую функцию правдоподобия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𝐿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:</a:t>
                </a: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𝐗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log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𝑓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𝐗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log</m:t>
                      </m:r>
                      <m:nary>
                        <m:naryPr>
                          <m:chr m:val="∏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9A2E5-038E-691D-A62B-97EB8A23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1253443"/>
                <a:ext cx="10627360" cy="1679562"/>
              </a:xfrm>
              <a:prstGeom prst="rect">
                <a:avLst/>
              </a:prstGeom>
              <a:blipFill>
                <a:blip r:embed="rId3"/>
                <a:stretch>
                  <a:fillRect l="-516" t="-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11A8ED7-3015-76DE-F2B8-6AD3618F2269}"/>
              </a:ext>
            </a:extLst>
          </p:cNvPr>
          <p:cNvSpPr/>
          <p:nvPr/>
        </p:nvSpPr>
        <p:spPr>
          <a:xfrm>
            <a:off x="576074" y="3568715"/>
            <a:ext cx="10980620" cy="1627793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5005FB-0624-2CC3-EBE9-9733389F04F8}"/>
                  </a:ext>
                </a:extLst>
              </p:cNvPr>
              <p:cNvSpPr txBox="1"/>
              <p:nvPr/>
            </p:nvSpPr>
            <p:spPr>
              <a:xfrm>
                <a:off x="772448" y="3696044"/>
                <a:ext cx="10627360" cy="137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Оценкой максимального правдоподобия (ОМП) параметров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называют такие значение параметров, которые максимизируют функцию правдоподобия: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SupPr>
                        <m:e>
                          <m:r>
                            <a:rPr lang="ru-RU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e>
                        <m:sub>
                          <m:r>
                            <a:rPr lang="ru-RU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ОМП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limLow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𝑎𝑟𝑔𝑚𝑎𝑥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  <m:r>
                            <a:rPr lang="ru-RU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lim>
                      </m:limLow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𝐗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5005FB-0624-2CC3-EBE9-9733389F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3696044"/>
                <a:ext cx="10627360" cy="1373133"/>
              </a:xfrm>
              <a:prstGeom prst="rect">
                <a:avLst/>
              </a:prstGeom>
              <a:blipFill>
                <a:blip r:embed="rId4"/>
                <a:stretch>
                  <a:fillRect l="-516" t="-3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80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07279-35D2-8BF8-1588-501B0A7B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5DB24CD-194B-0159-9E9F-569BC0D99E40}"/>
              </a:ext>
            </a:extLst>
          </p:cNvPr>
          <p:cNvSpPr/>
          <p:nvPr/>
        </p:nvSpPr>
        <p:spPr>
          <a:xfrm>
            <a:off x="625434" y="1081746"/>
            <a:ext cx="10941132" cy="17325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DC966-45F5-9446-6DF3-07494B17D8C7}"/>
                  </a:ext>
                </a:extLst>
              </p:cNvPr>
              <p:cNvSpPr txBox="1"/>
              <p:nvPr/>
            </p:nvSpPr>
            <p:spPr>
              <a:xfrm>
                <a:off x="782320" y="1202643"/>
                <a:ext cx="1078424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arenR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Записать функцию правдоподобия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𝐿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𝐗</m:t>
                        </m:r>
                      </m:e>
                    </m:d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342900" indent="-342900">
                  <a:buFont typeface="+mj-lt"/>
                  <a:buAutoNum type="arabicParenR"/>
                </a:pP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342900" indent="-342900">
                  <a:buFont typeface="+mj-lt"/>
                  <a:buAutoNum type="arabicParenR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Найти градиент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𝐿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по параметру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arenR"/>
                </a:pP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342900" indent="-342900">
                  <a:buFont typeface="+mj-lt"/>
                  <a:buAutoNum type="arabicParenR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Приравнять градиент к нулю и решить уравнение относительно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DC966-45F5-9446-6DF3-07494B17D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" y="1202643"/>
                <a:ext cx="10784246" cy="1477328"/>
              </a:xfrm>
              <a:prstGeom prst="rect">
                <a:avLst/>
              </a:prstGeom>
              <a:blipFill>
                <a:blip r:embed="rId3"/>
                <a:stretch>
                  <a:fillRect l="-904" t="-7407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F60AC1D-899B-78E7-6D58-7FA267887D34}"/>
              </a:ext>
            </a:extLst>
          </p:cNvPr>
          <p:cNvSpPr txBox="1"/>
          <p:nvPr/>
        </p:nvSpPr>
        <p:spPr>
          <a:xfrm>
            <a:off x="635306" y="322011"/>
            <a:ext cx="670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Метод максимального правдоподобия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7A722F0-05B7-FB3D-E01C-FBB710CB1A4D}"/>
              </a:ext>
            </a:extLst>
          </p:cNvPr>
          <p:cNvSpPr/>
          <p:nvPr/>
        </p:nvSpPr>
        <p:spPr>
          <a:xfrm>
            <a:off x="576074" y="3081973"/>
            <a:ext cx="10980620" cy="1627793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BBF7A-207C-A001-D66E-78BDD949896B}"/>
              </a:ext>
            </a:extLst>
          </p:cNvPr>
          <p:cNvSpPr txBox="1"/>
          <p:nvPr/>
        </p:nvSpPr>
        <p:spPr>
          <a:xfrm>
            <a:off x="782320" y="3162595"/>
            <a:ext cx="10784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Метод максимального правдоподобия распространён благодаря ряду свойств оценок:</a:t>
            </a:r>
          </a:p>
          <a:p>
            <a:endParaRPr lang="ru-RU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i="1" dirty="0">
                <a:latin typeface="MV Boli" panose="02000500030200090000" pitchFamily="2" charset="0"/>
                <a:cs typeface="MV Boli" panose="02000500030200090000" pitchFamily="2" charset="0"/>
              </a:rPr>
              <a:t>Состоятельность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i="1" dirty="0">
                <a:latin typeface="MV Boli" panose="02000500030200090000" pitchFamily="2" charset="0"/>
                <a:cs typeface="MV Boli" panose="02000500030200090000" pitchFamily="2" charset="0"/>
              </a:rPr>
              <a:t>Асимптотическая эффективность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i="1" dirty="0">
                <a:latin typeface="MV Boli" panose="02000500030200090000" pitchFamily="2" charset="0"/>
                <a:cs typeface="MV Boli" panose="02000500030200090000" pitchFamily="2" charset="0"/>
              </a:rPr>
              <a:t>Асимптотическая нормальность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8C51409-97E2-7E56-88B9-7BF1BA3E087F}"/>
              </a:ext>
            </a:extLst>
          </p:cNvPr>
          <p:cNvSpPr/>
          <p:nvPr/>
        </p:nvSpPr>
        <p:spPr>
          <a:xfrm>
            <a:off x="566202" y="4977419"/>
            <a:ext cx="10990492" cy="15401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0636BA-9FDB-F2B5-3B5C-6A02CF21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19" y="5066620"/>
            <a:ext cx="1072921" cy="136178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30A05B-76B5-EE61-F6E6-80906CAA0F4E}"/>
                  </a:ext>
                </a:extLst>
              </p:cNvPr>
              <p:cNvSpPr txBox="1"/>
              <p:nvPr/>
            </p:nvSpPr>
            <p:spPr>
              <a:xfrm>
                <a:off x="782320" y="5562846"/>
                <a:ext cx="10784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ММП был введен и подробно описан Рональдом Фишером 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1920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-ые годы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30A05B-76B5-EE61-F6E6-80906CAA0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" y="5562846"/>
                <a:ext cx="10784246" cy="369332"/>
              </a:xfrm>
              <a:prstGeom prst="rect">
                <a:avLst/>
              </a:prstGeom>
              <a:blipFill>
                <a:blip r:embed="rId5"/>
                <a:stretch>
                  <a:fillRect l="-452" t="-16667" b="-3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458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F7FD3-FC35-DE45-8378-11FE1124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5011D2-6808-67FD-C7B0-560B30B92CA6}"/>
              </a:ext>
            </a:extLst>
          </p:cNvPr>
          <p:cNvSpPr txBox="1"/>
          <p:nvPr/>
        </p:nvSpPr>
        <p:spPr>
          <a:xfrm>
            <a:off x="635306" y="322011"/>
            <a:ext cx="4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Неравенство Йенсена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C326A4A-A109-27B2-AB67-0EB43FF3E5C9}"/>
              </a:ext>
            </a:extLst>
          </p:cNvPr>
          <p:cNvSpPr/>
          <p:nvPr/>
        </p:nvSpPr>
        <p:spPr>
          <a:xfrm>
            <a:off x="615562" y="1223986"/>
            <a:ext cx="10941132" cy="32565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4E5E23-F624-53EC-B061-176FC09FF21F}"/>
                  </a:ext>
                </a:extLst>
              </p:cNvPr>
              <p:cNvSpPr txBox="1"/>
              <p:nvPr/>
            </p:nvSpPr>
            <p:spPr>
              <a:xfrm>
                <a:off x="792480" y="1326495"/>
                <a:ext cx="106273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Для выпуклой функции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𝑓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 случайной величины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𝑋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выполняется следующее неравенство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)]</m:t>
                      </m:r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4E5E23-F624-53EC-B061-176FC09FF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1326495"/>
                <a:ext cx="10627360" cy="923330"/>
              </a:xfrm>
              <a:prstGeom prst="rect">
                <a:avLst/>
              </a:prstGeom>
              <a:blipFill>
                <a:blip r:embed="rId3"/>
                <a:stretch>
                  <a:fillRect l="-459" t="-6623" b="-4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C698C-CA17-C44C-FEFE-47FF8376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906" y="1767840"/>
            <a:ext cx="3141854" cy="2469496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AD24F31-A6C1-7921-FE43-283A32163233}"/>
              </a:ext>
            </a:extLst>
          </p:cNvPr>
          <p:cNvSpPr/>
          <p:nvPr/>
        </p:nvSpPr>
        <p:spPr>
          <a:xfrm>
            <a:off x="615562" y="4820118"/>
            <a:ext cx="10941132" cy="731708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C7FBA6-50A1-5697-631A-4292FB19BF65}"/>
                  </a:ext>
                </a:extLst>
              </p:cNvPr>
              <p:cNvSpPr txBox="1"/>
              <p:nvPr/>
            </p:nvSpPr>
            <p:spPr>
              <a:xfrm>
                <a:off x="782320" y="4862806"/>
                <a:ext cx="10627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Для выпуклой функции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среднее значение функции всегда больше или равно значению функции от среднего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C7FBA6-50A1-5697-631A-4292FB19B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" y="4862806"/>
                <a:ext cx="10627360" cy="646331"/>
              </a:xfrm>
              <a:prstGeom prst="rect">
                <a:avLst/>
              </a:prstGeom>
              <a:blipFill>
                <a:blip r:embed="rId5"/>
                <a:stretch>
                  <a:fillRect l="-459" t="-9434" b="-103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26C4949-86B2-66D8-CEB8-FE47E8063F17}"/>
              </a:ext>
            </a:extLst>
          </p:cNvPr>
          <p:cNvSpPr/>
          <p:nvPr/>
        </p:nvSpPr>
        <p:spPr>
          <a:xfrm>
            <a:off x="615562" y="5891385"/>
            <a:ext cx="10990492" cy="46877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42349-A639-42B5-6398-3666953E5CF2}"/>
              </a:ext>
            </a:extLst>
          </p:cNvPr>
          <p:cNvSpPr txBox="1"/>
          <p:nvPr/>
        </p:nvSpPr>
        <p:spPr>
          <a:xfrm>
            <a:off x="741968" y="5941107"/>
            <a:ext cx="1062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Неравенство пригодится при вариационном выводе</a:t>
            </a:r>
          </a:p>
        </p:txBody>
      </p:sp>
    </p:spTree>
    <p:extLst>
      <p:ext uri="{BB962C8B-B14F-4D97-AF65-F5344CB8AC3E}">
        <p14:creationId xmlns:p14="http://schemas.microsoft.com/office/powerpoint/2010/main" val="2742770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AF96-4EB8-33D2-EDAD-9A6EFFF3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B6EE56-E221-9376-BBF8-9E0380284028}"/>
              </a:ext>
            </a:extLst>
          </p:cNvPr>
          <p:cNvSpPr txBox="1"/>
          <p:nvPr/>
        </p:nvSpPr>
        <p:spPr>
          <a:xfrm>
            <a:off x="635306" y="322011"/>
            <a:ext cx="4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Монте-Карло оценка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F788A30-5CC8-9198-280F-39328809337F}"/>
              </a:ext>
            </a:extLst>
          </p:cNvPr>
          <p:cNvSpPr/>
          <p:nvPr/>
        </p:nvSpPr>
        <p:spPr>
          <a:xfrm>
            <a:off x="576074" y="1223986"/>
            <a:ext cx="10980620" cy="71836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740F6-C6E8-1DAB-B948-1ECB2A0FD97D}"/>
              </a:ext>
            </a:extLst>
          </p:cNvPr>
          <p:cNvSpPr txBox="1"/>
          <p:nvPr/>
        </p:nvSpPr>
        <p:spPr>
          <a:xfrm>
            <a:off x="782320" y="1260000"/>
            <a:ext cx="1062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Метод Монте-Карло полезен для вычисления многомерных интегралов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Мы аппроксимируем интеграл средним значением функции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DC0B4D1-32AB-F74A-C3C0-EC669FA8CA89}"/>
              </a:ext>
            </a:extLst>
          </p:cNvPr>
          <p:cNvSpPr/>
          <p:nvPr/>
        </p:nvSpPr>
        <p:spPr>
          <a:xfrm>
            <a:off x="576074" y="2117900"/>
            <a:ext cx="10980620" cy="4536900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8440AD-D55F-FC94-281A-A2A6BC6A8B40}"/>
                  </a:ext>
                </a:extLst>
              </p:cNvPr>
              <p:cNvSpPr txBox="1"/>
              <p:nvPr/>
            </p:nvSpPr>
            <p:spPr>
              <a:xfrm>
                <a:off x="782320" y="2253037"/>
                <a:ext cx="10627360" cy="2351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Пусть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𝑚</m:t>
                        </m:r>
                      </m:sup>
                    </m:sSup>
                    <m:r>
                      <a:rPr lang="ru-RU">
                        <a:latin typeface="Cambria Math" panose="02040503050406030204" pitchFamily="18" charset="0"/>
                        <a:ea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случайная величина с плотностью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d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𝒇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V Boli" panose="02000500030200090000" pitchFamily="2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вектор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функция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Тогда оценка математического ожидания: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𝑑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𝐱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V Boli" panose="02000500030200090000" pitchFamily="2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            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8440AD-D55F-FC94-281A-A2A6BC6A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" y="2253037"/>
                <a:ext cx="10627360" cy="2351926"/>
              </a:xfrm>
              <a:prstGeom prst="rect">
                <a:avLst/>
              </a:prstGeom>
              <a:blipFill>
                <a:blip r:embed="rId3"/>
                <a:stretch>
                  <a:fillRect l="-459" t="-2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6F9FE92-B227-34F7-BDF5-AC1F87A1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805" y="4524626"/>
            <a:ext cx="7122390" cy="201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DED007-2165-A132-4C23-4E42E5E4B84D}"/>
                  </a:ext>
                </a:extLst>
              </p:cNvPr>
              <p:cNvSpPr txBox="1"/>
              <p:nvPr/>
            </p:nvSpPr>
            <p:spPr>
              <a:xfrm>
                <a:off x="9657195" y="5200537"/>
                <a:ext cx="1752485" cy="59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𝑐𝑖𝑟𝑐𝑙𝑒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𝑟𝑒𝑐𝑡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≈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𝑁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≈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ru-RU" sz="16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DED007-2165-A132-4C23-4E42E5E4B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195" y="5200537"/>
                <a:ext cx="1752485" cy="596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538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D74E8-D7A5-F879-A9E1-01DF87A7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AC6AD0C-15EA-5EE4-278D-F9B00233CA2C}"/>
              </a:ext>
            </a:extLst>
          </p:cNvPr>
          <p:cNvSpPr/>
          <p:nvPr/>
        </p:nvSpPr>
        <p:spPr>
          <a:xfrm>
            <a:off x="3058160" y="3073400"/>
            <a:ext cx="6075680" cy="711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270CD-889A-06F3-1579-D8B8F03BE5AA}"/>
              </a:ext>
            </a:extLst>
          </p:cNvPr>
          <p:cNvSpPr txBox="1"/>
          <p:nvPr/>
        </p:nvSpPr>
        <p:spPr>
          <a:xfrm>
            <a:off x="3058160" y="3146771"/>
            <a:ext cx="607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Энтропия и информация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79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508FC-E1C7-A856-698D-A94C9231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FA0DE32-F0AE-9F86-17BC-3DC378B1872F}"/>
              </a:ext>
            </a:extLst>
          </p:cNvPr>
          <p:cNvSpPr/>
          <p:nvPr/>
        </p:nvSpPr>
        <p:spPr>
          <a:xfrm>
            <a:off x="615562" y="1138272"/>
            <a:ext cx="10941132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1BE64-05BB-606A-1257-F2D44472C6F9}"/>
              </a:ext>
            </a:extLst>
          </p:cNvPr>
          <p:cNvSpPr txBox="1"/>
          <p:nvPr/>
        </p:nvSpPr>
        <p:spPr>
          <a:xfrm>
            <a:off x="752704" y="1215216"/>
            <a:ext cx="106273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Количество информации должно коррелировать со степенью нашего удивления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034AB1D-29E4-0DA5-FC10-BCBC5E88D3EF}"/>
              </a:ext>
            </a:extLst>
          </p:cNvPr>
          <p:cNvSpPr/>
          <p:nvPr/>
        </p:nvSpPr>
        <p:spPr>
          <a:xfrm>
            <a:off x="566202" y="1954533"/>
            <a:ext cx="10990492" cy="16624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0F1C7A-3ABE-03B6-1BC0-0DF7B0A9C33B}"/>
                  </a:ext>
                </a:extLst>
              </p:cNvPr>
              <p:cNvSpPr txBox="1"/>
              <p:nvPr/>
            </p:nvSpPr>
            <p:spPr>
              <a:xfrm>
                <a:off x="752704" y="2028016"/>
                <a:ext cx="10627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Неожиданное событие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→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много информации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Ожидаемое событие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→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мало информации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Гарантированное событие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→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0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информации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0F1C7A-3ABE-03B6-1BC0-0DF7B0A9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4" y="2028016"/>
                <a:ext cx="10627360" cy="1477328"/>
              </a:xfrm>
              <a:prstGeom prst="rect">
                <a:avLst/>
              </a:prstGeom>
              <a:blipFill>
                <a:blip r:embed="rId3"/>
                <a:stretch>
                  <a:fillRect l="-344" t="-4132" b="-41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4FC68B2-E67E-B144-3588-FE7D4FB24385}"/>
              </a:ext>
            </a:extLst>
          </p:cNvPr>
          <p:cNvSpPr/>
          <p:nvPr/>
        </p:nvSpPr>
        <p:spPr>
          <a:xfrm>
            <a:off x="566202" y="3910001"/>
            <a:ext cx="10990492" cy="25111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AFBDCB-F11A-D217-2CF1-8326F3C80DF2}"/>
                  </a:ext>
                </a:extLst>
              </p:cNvPr>
              <p:cNvSpPr txBox="1"/>
              <p:nvPr/>
            </p:nvSpPr>
            <p:spPr>
              <a:xfrm>
                <a:off x="782320" y="4009216"/>
                <a:ext cx="106273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Интуиция: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Информация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должна быть функцией вероятности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Для независимых событий информация аддитивна: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Этим двум свойствам удовлетворяет логарифм: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AFBDCB-F11A-D217-2CF1-8326F3C8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" y="4009216"/>
                <a:ext cx="10627360" cy="2308324"/>
              </a:xfrm>
              <a:prstGeom prst="rect">
                <a:avLst/>
              </a:prstGeom>
              <a:blipFill>
                <a:blip r:embed="rId4"/>
                <a:stretch>
                  <a:fillRect l="-459" t="-2646" b="-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E7C8C60-FAFF-0E97-69DF-8645049C1636}"/>
              </a:ext>
            </a:extLst>
          </p:cNvPr>
          <p:cNvSpPr txBox="1"/>
          <p:nvPr/>
        </p:nvSpPr>
        <p:spPr>
          <a:xfrm>
            <a:off x="635306" y="322011"/>
            <a:ext cx="670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Количество информации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A1D27-B25D-C11C-5011-BF476747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91A8FE6-681F-809A-EF47-DF558A6BA80F}"/>
              </a:ext>
            </a:extLst>
          </p:cNvPr>
          <p:cNvSpPr/>
          <p:nvPr/>
        </p:nvSpPr>
        <p:spPr>
          <a:xfrm>
            <a:off x="615562" y="1138271"/>
            <a:ext cx="10941132" cy="36113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C10869-9D02-E0EF-BE1B-8337A1AD0B09}"/>
                  </a:ext>
                </a:extLst>
              </p:cNvPr>
              <p:cNvSpPr txBox="1"/>
              <p:nvPr/>
            </p:nvSpPr>
            <p:spPr>
              <a:xfrm>
                <a:off x="793344" y="1235536"/>
                <a:ext cx="10627360" cy="1872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Среднее количество информации, которое мы получаем наблюдая за исходами случайной величины: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Эта величина называется </a:t>
                </a:r>
                <a:r>
                  <a:rPr lang="ru-RU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энтропией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C10869-9D02-E0EF-BE1B-8337A1AD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44" y="1235536"/>
                <a:ext cx="10627360" cy="1872500"/>
              </a:xfrm>
              <a:prstGeom prst="rect">
                <a:avLst/>
              </a:prstGeom>
              <a:blipFill>
                <a:blip r:embed="rId3"/>
                <a:stretch>
                  <a:fillRect l="-459" t="-3257" b="-2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2A31B4C-193A-BC82-9785-DEB6E30EAF47}"/>
              </a:ext>
            </a:extLst>
          </p:cNvPr>
          <p:cNvSpPr/>
          <p:nvPr/>
        </p:nvSpPr>
        <p:spPr>
          <a:xfrm>
            <a:off x="615562" y="4985400"/>
            <a:ext cx="10941132" cy="16318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8CE3B-2F99-6B3F-6B2D-95F905536A92}"/>
              </a:ext>
            </a:extLst>
          </p:cNvPr>
          <p:cNvSpPr txBox="1"/>
          <p:nvPr/>
        </p:nvSpPr>
        <p:spPr>
          <a:xfrm>
            <a:off x="615562" y="322011"/>
            <a:ext cx="670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Энтропия и мера неопределенности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2567F-1280-993D-AD6D-F21BB88C203C}"/>
              </a:ext>
            </a:extLst>
          </p:cNvPr>
          <p:cNvSpPr txBox="1"/>
          <p:nvPr/>
        </p:nvSpPr>
        <p:spPr>
          <a:xfrm>
            <a:off x="752704" y="5062345"/>
            <a:ext cx="10711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Равномерное распределение имеет максимальную энтропию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i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Неравномерное распределение (один исход сильно доминирует) имеет низкую энтропию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Чем выше энтропия, тем менее предсказуемо распределение</a:t>
            </a:r>
          </a:p>
        </p:txBody>
      </p:sp>
      <p:pic>
        <p:nvPicPr>
          <p:cNvPr id="1026" name="Picture 2" descr="Example entropy calculations. (A) Example probability distributions for |  Download Scientific Diagram">
            <a:extLst>
              <a:ext uri="{FF2B5EF4-FFF2-40B4-BE49-F238E27FC236}">
                <a16:creationId xmlns:a16="http://schemas.microsoft.com/office/drawing/2014/main" id="{6854E724-31B7-3495-ADD4-45E7833B3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11"/>
          <a:stretch>
            <a:fillRect/>
          </a:stretch>
        </p:blipFill>
        <p:spPr bwMode="auto">
          <a:xfrm>
            <a:off x="5518608" y="2840323"/>
            <a:ext cx="3991152" cy="183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ample entropy calculations. (A) Example probability distributions for |  Download Scientific Diagram">
            <a:extLst>
              <a:ext uri="{FF2B5EF4-FFF2-40B4-BE49-F238E27FC236}">
                <a16:creationId xmlns:a16="http://schemas.microsoft.com/office/drawing/2014/main" id="{4FB1433D-D91A-AD95-0B9C-C80B61407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6"/>
          <a:stretch>
            <a:fillRect/>
          </a:stretch>
        </p:blipFill>
        <p:spPr bwMode="auto">
          <a:xfrm>
            <a:off x="9728200" y="2821108"/>
            <a:ext cx="1433424" cy="183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215D5-E11C-D9D6-7471-FCDEF025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084DBC7-9762-727C-1769-CED5C1B0124B}"/>
              </a:ext>
            </a:extLst>
          </p:cNvPr>
          <p:cNvSpPr/>
          <p:nvPr/>
        </p:nvSpPr>
        <p:spPr>
          <a:xfrm>
            <a:off x="625434" y="2066398"/>
            <a:ext cx="10941132" cy="19671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C34E6-5B1D-572F-1B02-C615D5C68164}"/>
                  </a:ext>
                </a:extLst>
              </p:cNvPr>
              <p:cNvSpPr txBox="1"/>
              <p:nvPr/>
            </p:nvSpPr>
            <p:spPr>
              <a:xfrm>
                <a:off x="782320" y="2174579"/>
                <a:ext cx="1062736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По теореме Шеннона энтропия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𝑋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это минимальное среднее количество бит, необходимого для кодирования одного значения случайной величины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Низкая энтропия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→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высокая предсказуемость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данные можно сжать эффективно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Высокая энтропия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→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низкая предсказуемость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данные сжимаются плохо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C34E6-5B1D-572F-1B02-C615D5C6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" y="2174579"/>
                <a:ext cx="10627360" cy="1754326"/>
              </a:xfrm>
              <a:prstGeom prst="rect">
                <a:avLst/>
              </a:prstGeom>
              <a:blipFill>
                <a:blip r:embed="rId3"/>
                <a:stretch>
                  <a:fillRect l="-459" t="-3472"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1F81A12-7E3C-58F8-59CE-B2DE246A6179}"/>
              </a:ext>
            </a:extLst>
          </p:cNvPr>
          <p:cNvSpPr txBox="1"/>
          <p:nvPr/>
        </p:nvSpPr>
        <p:spPr>
          <a:xfrm>
            <a:off x="615562" y="322011"/>
            <a:ext cx="670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Физический смысл энтропии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4DB1FF5-B7F7-41FF-42DC-B4DB106057AE}"/>
              </a:ext>
            </a:extLst>
          </p:cNvPr>
          <p:cNvSpPr/>
          <p:nvPr/>
        </p:nvSpPr>
        <p:spPr>
          <a:xfrm>
            <a:off x="625434" y="1102876"/>
            <a:ext cx="10941132" cy="523220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40179-27BB-5392-EA18-00E9B588EDAB}"/>
              </a:ext>
            </a:extLst>
          </p:cNvPr>
          <p:cNvSpPr txBox="1"/>
          <p:nvPr/>
        </p:nvSpPr>
        <p:spPr>
          <a:xfrm>
            <a:off x="782320" y="1179820"/>
            <a:ext cx="1062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Энтропия – это теоретический предел для сжатия данных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6E72294-A72A-8E56-9B25-C2B2715F4E38}"/>
              </a:ext>
            </a:extLst>
          </p:cNvPr>
          <p:cNvSpPr/>
          <p:nvPr/>
        </p:nvSpPr>
        <p:spPr>
          <a:xfrm>
            <a:off x="625434" y="4473822"/>
            <a:ext cx="10990492" cy="16624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772591-52DE-E19E-E597-2F777EF3017B}"/>
                  </a:ext>
                </a:extLst>
              </p:cNvPr>
              <p:cNvSpPr txBox="1"/>
              <p:nvPr/>
            </p:nvSpPr>
            <p:spPr>
              <a:xfrm>
                <a:off x="782320" y="4566371"/>
                <a:ext cx="10627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Пример: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101, 101, 101,101,101</m:t>
                        </m:r>
                      </m:e>
                    </m:d>
                  </m:oMath>
                </a14:m>
                <a:endParaRPr lang="en-US" b="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010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00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1, 1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111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}</m:t>
                    </m:r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772591-52DE-E19E-E597-2F777EF30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" y="4566371"/>
                <a:ext cx="10627360" cy="1477328"/>
              </a:xfrm>
              <a:prstGeom prst="rect">
                <a:avLst/>
              </a:prstGeom>
              <a:blipFill>
                <a:blip r:embed="rId4"/>
                <a:stretch>
                  <a:fillRect l="-459" t="-3719" b="-3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26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068F0-A74A-F547-C239-32CAD2F17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2EEE6DD-9507-E1F7-D723-099A54637640}"/>
              </a:ext>
            </a:extLst>
          </p:cNvPr>
          <p:cNvSpPr/>
          <p:nvPr/>
        </p:nvSpPr>
        <p:spPr>
          <a:xfrm>
            <a:off x="625434" y="1156577"/>
            <a:ext cx="10941132" cy="7527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3C8B-B7A9-CB76-CDAA-35F6E8DF9C09}"/>
              </a:ext>
            </a:extLst>
          </p:cNvPr>
          <p:cNvSpPr txBox="1"/>
          <p:nvPr/>
        </p:nvSpPr>
        <p:spPr>
          <a:xfrm>
            <a:off x="807000" y="1262975"/>
            <a:ext cx="1062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77B86D-8EB8-B329-3283-705161EC9BBC}"/>
                  </a:ext>
                </a:extLst>
              </p:cNvPr>
              <p:cNvSpPr txBox="1"/>
              <p:nvPr/>
            </p:nvSpPr>
            <p:spPr>
              <a:xfrm>
                <a:off x="615562" y="322011"/>
                <a:ext cx="67053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𝐾𝐿</m:t>
                    </m:r>
                    <m:r>
                      <a:rPr lang="en-US" sz="28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V Boli" panose="02000500030200090000" pitchFamily="2" charset="0"/>
                    <a:cs typeface="MV Boli" panose="02000500030200090000" pitchFamily="2" charset="0"/>
                  </a:rPr>
                  <a:t>дивергенция</a:t>
                </a:r>
                <a:endParaRPr lang="ru-R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77B86D-8EB8-B329-3283-705161EC9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62" y="322011"/>
                <a:ext cx="6705312" cy="523220"/>
              </a:xfrm>
              <a:prstGeom prst="rect">
                <a:avLst/>
              </a:prstGeom>
              <a:blipFill>
                <a:blip r:embed="rId3"/>
                <a:stretch>
                  <a:fillRect t="-17442" b="-337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9DA297-136F-AEDB-FEF3-69E89AACB313}"/>
                  </a:ext>
                </a:extLst>
              </p:cNvPr>
              <p:cNvSpPr txBox="1"/>
              <p:nvPr/>
            </p:nvSpPr>
            <p:spPr>
              <a:xfrm>
                <a:off x="757640" y="1209775"/>
                <a:ext cx="10627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Часто нам приходится заменять истинное и неизвестное распределение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на более простое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9DA297-136F-AEDB-FEF3-69E89AAC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0" y="1209775"/>
                <a:ext cx="10627360" cy="646331"/>
              </a:xfrm>
              <a:prstGeom prst="rect">
                <a:avLst/>
              </a:prstGeom>
              <a:blipFill>
                <a:blip r:embed="rId4"/>
                <a:stretch>
                  <a:fillRect l="-459" t="-8491" b="-103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602AC00-5072-5467-B9F1-80220B622C9A}"/>
              </a:ext>
            </a:extLst>
          </p:cNvPr>
          <p:cNvSpPr/>
          <p:nvPr/>
        </p:nvSpPr>
        <p:spPr>
          <a:xfrm>
            <a:off x="625434" y="2105080"/>
            <a:ext cx="10941132" cy="2556131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3A864-3206-9C06-843F-66E686BBB129}"/>
                  </a:ext>
                </a:extLst>
              </p:cNvPr>
              <p:cNvSpPr txBox="1"/>
              <p:nvPr/>
            </p:nvSpPr>
            <p:spPr>
              <a:xfrm>
                <a:off x="757640" y="2136971"/>
                <a:ext cx="10627360" cy="2493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𝐊𝐋</m:t>
                    </m:r>
                    <m:r>
                      <a:rPr lang="en-US" b="1" i="0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дивергенция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показывает количество информации, которое мы теряем, когда аппроксимируем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с помощью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⋅[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a:rPr lang="ru-RU" b="0" i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ru-RU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]</m:t>
                          </m:r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ru-RU" b="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ru-RU" b="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ru-RU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b="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3A864-3206-9C06-843F-66E686BBB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0" y="2136971"/>
                <a:ext cx="10627360" cy="2493760"/>
              </a:xfrm>
              <a:prstGeom prst="rect">
                <a:avLst/>
              </a:prstGeom>
              <a:blipFill>
                <a:blip r:embed="rId5"/>
                <a:stretch>
                  <a:fillRect l="-459" t="-24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1DD475C-8794-4FBA-A2C8-18614E25C9EF}"/>
              </a:ext>
            </a:extLst>
          </p:cNvPr>
          <p:cNvSpPr/>
          <p:nvPr/>
        </p:nvSpPr>
        <p:spPr>
          <a:xfrm>
            <a:off x="625434" y="4856985"/>
            <a:ext cx="10941132" cy="16191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B78F98-CC72-86E5-1B0C-B5B09AF5EC03}"/>
                  </a:ext>
                </a:extLst>
              </p:cNvPr>
              <p:cNvSpPr txBox="1"/>
              <p:nvPr/>
            </p:nvSpPr>
            <p:spPr>
              <a:xfrm>
                <a:off x="782320" y="4932279"/>
                <a:ext cx="10627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Свойства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</m:t>
                    </m:r>
                  </m:oMath>
                </a14:m>
                <a:endParaRPr lang="ru-RU" b="1" i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ru-RU" b="1" i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1.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|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≥0</m:t>
                      </m:r>
                    </m:oMath>
                  </m:oMathPara>
                </a14:m>
                <a:endParaRPr lang="en-US" i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2</m:t>
                    </m:r>
                    <m:r>
                      <a:rPr lang="en-US" b="0" i="0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|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0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,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𝑞</m:t>
                    </m:r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ru-RU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3.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Несимметричность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:</a:t>
                </a:r>
                <a:r>
                  <a:rPr lang="en-US" dirty="0"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𝑞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</m:d>
                  </m:oMath>
                </a14:m>
                <a:endParaRPr lang="ru-RU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B78F98-CC72-86E5-1B0C-B5B09AF5E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" y="4932279"/>
                <a:ext cx="10627360" cy="1477328"/>
              </a:xfrm>
              <a:prstGeom prst="rect">
                <a:avLst/>
              </a:prstGeom>
              <a:blipFill>
                <a:blip r:embed="rId6"/>
                <a:stretch>
                  <a:fillRect l="-459" t="-3719" b="-66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3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B80B5-7784-FAB0-1BAD-33EE1FAA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3C9121-AE32-585F-CB56-DC0B6FA66B98}"/>
              </a:ext>
            </a:extLst>
          </p:cNvPr>
          <p:cNvSpPr txBox="1"/>
          <p:nvPr/>
        </p:nvSpPr>
        <p:spPr>
          <a:xfrm>
            <a:off x="429549" y="504657"/>
            <a:ext cx="1693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План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A5EEE28-7681-B8F3-2A01-0A86565A4EA7}"/>
              </a:ext>
            </a:extLst>
          </p:cNvPr>
          <p:cNvSpPr/>
          <p:nvPr/>
        </p:nvSpPr>
        <p:spPr>
          <a:xfrm>
            <a:off x="581948" y="1814537"/>
            <a:ext cx="6032212" cy="5255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781D53-BDC2-C9D6-F8A9-F570B00D6292}"/>
              </a:ext>
            </a:extLst>
          </p:cNvPr>
          <p:cNvSpPr txBox="1"/>
          <p:nvPr/>
        </p:nvSpPr>
        <p:spPr>
          <a:xfrm>
            <a:off x="581948" y="1856649"/>
            <a:ext cx="603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latin typeface="MV Boli" panose="02000500030200090000" pitchFamily="2" charset="0"/>
                <a:cs typeface="MV Boli" panose="02000500030200090000" pitchFamily="2" charset="0"/>
              </a:rPr>
              <a:t>Применение генеративных моделей</a:t>
            </a:r>
            <a:endParaRPr lang="ru-RU" sz="2400" dirty="0">
              <a:cs typeface="MV Boli" panose="02000500030200090000" pitchFamily="2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B840490-A47E-CC04-7B93-DE947DDBFB7C}"/>
              </a:ext>
            </a:extLst>
          </p:cNvPr>
          <p:cNvSpPr/>
          <p:nvPr/>
        </p:nvSpPr>
        <p:spPr>
          <a:xfrm>
            <a:off x="581948" y="2659595"/>
            <a:ext cx="4172932" cy="5255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665AB-F859-34AE-0DE7-4ACD0A7AF6C7}"/>
              </a:ext>
            </a:extLst>
          </p:cNvPr>
          <p:cNvSpPr txBox="1"/>
          <p:nvPr/>
        </p:nvSpPr>
        <p:spPr>
          <a:xfrm>
            <a:off x="581948" y="2703501"/>
            <a:ext cx="434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latin typeface="MV Boli" panose="02000500030200090000" pitchFamily="2" charset="0"/>
                <a:cs typeface="MV Boli" panose="02000500030200090000" pitchFamily="2" charset="0"/>
              </a:rPr>
              <a:t>Главное из статистики</a:t>
            </a:r>
            <a:endParaRPr lang="ru-RU" sz="2400" dirty="0">
              <a:cs typeface="MV Boli" panose="02000500030200090000" pitchFamily="2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60302D8-5340-BBDD-9D37-4A78070DC21E}"/>
              </a:ext>
            </a:extLst>
          </p:cNvPr>
          <p:cNvSpPr/>
          <p:nvPr/>
        </p:nvSpPr>
        <p:spPr>
          <a:xfrm>
            <a:off x="581948" y="3548559"/>
            <a:ext cx="4447252" cy="5255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764C3-28F8-AC34-AD5F-289E48A966CC}"/>
              </a:ext>
            </a:extLst>
          </p:cNvPr>
          <p:cNvSpPr txBox="1"/>
          <p:nvPr/>
        </p:nvSpPr>
        <p:spPr>
          <a:xfrm>
            <a:off x="581948" y="3583214"/>
            <a:ext cx="444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latin typeface="MV Boli" panose="02000500030200090000" pitchFamily="2" charset="0"/>
                <a:cs typeface="MV Boli" panose="02000500030200090000" pitchFamily="2" charset="0"/>
              </a:rPr>
              <a:t>Энтропия и информация</a:t>
            </a:r>
            <a:endParaRPr lang="ru-RU" sz="2400" dirty="0">
              <a:cs typeface="MV Boli" panose="02000500030200090000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E65442C-0C39-6A03-F017-AC50ACB87E6D}"/>
              </a:ext>
            </a:extLst>
          </p:cNvPr>
          <p:cNvSpPr/>
          <p:nvPr/>
        </p:nvSpPr>
        <p:spPr>
          <a:xfrm>
            <a:off x="581948" y="4437523"/>
            <a:ext cx="6316692" cy="5255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13956D-FF33-3276-092C-C9160F1A6D5E}"/>
              </a:ext>
            </a:extLst>
          </p:cNvPr>
          <p:cNvSpPr txBox="1"/>
          <p:nvPr/>
        </p:nvSpPr>
        <p:spPr>
          <a:xfrm>
            <a:off x="581948" y="4479635"/>
            <a:ext cx="6611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latin typeface="MV Boli" panose="02000500030200090000" pitchFamily="2" charset="0"/>
                <a:cs typeface="MV Boli" panose="02000500030200090000" pitchFamily="2" charset="0"/>
              </a:rPr>
              <a:t>Задачи генеративного моделирования</a:t>
            </a:r>
            <a:endParaRPr lang="ru-RU" sz="2400" dirty="0">
              <a:cs typeface="MV Boli" panose="02000500030200090000" pitchFamily="2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5852AFAB-AECE-15DC-8B65-97B5ACC629A7}"/>
              </a:ext>
            </a:extLst>
          </p:cNvPr>
          <p:cNvSpPr/>
          <p:nvPr/>
        </p:nvSpPr>
        <p:spPr>
          <a:xfrm>
            <a:off x="581948" y="5326487"/>
            <a:ext cx="4813012" cy="5255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253DF0-C8D5-79EF-61AA-D6DB859C2705}"/>
              </a:ext>
            </a:extLst>
          </p:cNvPr>
          <p:cNvSpPr txBox="1"/>
          <p:nvPr/>
        </p:nvSpPr>
        <p:spPr>
          <a:xfrm>
            <a:off x="581948" y="5355737"/>
            <a:ext cx="4813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 err="1">
                <a:latin typeface="MV Boli" panose="02000500030200090000" pitchFamily="2" charset="0"/>
                <a:cs typeface="MV Boli" panose="02000500030200090000" pitchFamily="2" charset="0"/>
              </a:rPr>
              <a:t>Авторегрессионные</a:t>
            </a:r>
            <a:r>
              <a:rPr lang="ru-RU" sz="2400" dirty="0">
                <a:latin typeface="MV Boli" panose="02000500030200090000" pitchFamily="2" charset="0"/>
                <a:cs typeface="MV Boli" panose="02000500030200090000" pitchFamily="2" charset="0"/>
              </a:rPr>
              <a:t> модели</a:t>
            </a:r>
            <a:endParaRPr lang="ru-RU" sz="2400" dirty="0"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91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E4FE2-7489-AFF8-ED0F-58CE5B287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4022C2E-836C-E130-7FE6-98209A03C700}"/>
              </a:ext>
            </a:extLst>
          </p:cNvPr>
          <p:cNvSpPr/>
          <p:nvPr/>
        </p:nvSpPr>
        <p:spPr>
          <a:xfrm>
            <a:off x="2147606" y="3073399"/>
            <a:ext cx="7896788" cy="711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F57B4-9B59-986B-41B1-904C1CAFF4DA}"/>
              </a:ext>
            </a:extLst>
          </p:cNvPr>
          <p:cNvSpPr txBox="1"/>
          <p:nvPr/>
        </p:nvSpPr>
        <p:spPr>
          <a:xfrm>
            <a:off x="2112046" y="3136611"/>
            <a:ext cx="796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Задачи генеративного моделирования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6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6FB5B7-FB72-EC69-EF7F-36CA3798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81" y="3398646"/>
            <a:ext cx="6742081" cy="244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F9E556E-36F2-ACC0-8FBF-3B5A55A7EB35}"/>
              </a:ext>
            </a:extLst>
          </p:cNvPr>
          <p:cNvSpPr/>
          <p:nvPr/>
        </p:nvSpPr>
        <p:spPr>
          <a:xfrm>
            <a:off x="4020819" y="1447644"/>
            <a:ext cx="4150359" cy="4773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6B4E2-BAC8-9371-79F4-CF81C61E1BFD}"/>
              </a:ext>
            </a:extLst>
          </p:cNvPr>
          <p:cNvSpPr txBox="1"/>
          <p:nvPr/>
        </p:nvSpPr>
        <p:spPr>
          <a:xfrm>
            <a:off x="4020819" y="1482810"/>
            <a:ext cx="4150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MV Boli" panose="02000500030200090000" pitchFamily="2" charset="0"/>
                <a:cs typeface="MV Boli" panose="02000500030200090000" pitchFamily="2" charset="0"/>
              </a:rPr>
              <a:t>Модели машинного обучения</a:t>
            </a:r>
            <a:endParaRPr lang="ru-RU" sz="2000" dirty="0">
              <a:cs typeface="MV Boli" panose="02000500030200090000" pitchFamily="2" charset="0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012ADC1-5979-D412-8CE4-284ADA4F0397}"/>
              </a:ext>
            </a:extLst>
          </p:cNvPr>
          <p:cNvCxnSpPr>
            <a:cxnSpLocks/>
          </p:cNvCxnSpPr>
          <p:nvPr/>
        </p:nvCxnSpPr>
        <p:spPr>
          <a:xfrm flipH="1">
            <a:off x="4154365" y="1931440"/>
            <a:ext cx="1951157" cy="690885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7CD7C05-D288-06B9-61FE-1B515DA50757}"/>
              </a:ext>
            </a:extLst>
          </p:cNvPr>
          <p:cNvCxnSpPr>
            <a:cxnSpLocks/>
          </p:cNvCxnSpPr>
          <p:nvPr/>
        </p:nvCxnSpPr>
        <p:spPr>
          <a:xfrm>
            <a:off x="6095997" y="1922815"/>
            <a:ext cx="1868192" cy="707685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7958A71-B91C-93A9-2FA7-61EC12FFDD19}"/>
              </a:ext>
            </a:extLst>
          </p:cNvPr>
          <p:cNvSpPr/>
          <p:nvPr/>
        </p:nvSpPr>
        <p:spPr>
          <a:xfrm>
            <a:off x="3060873" y="2651066"/>
            <a:ext cx="2183174" cy="4773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4C8974B-16A7-4FDD-EDCC-E9AB7710DF52}"/>
              </a:ext>
            </a:extLst>
          </p:cNvPr>
          <p:cNvSpPr/>
          <p:nvPr/>
        </p:nvSpPr>
        <p:spPr>
          <a:xfrm>
            <a:off x="6872602" y="2654880"/>
            <a:ext cx="2183174" cy="4773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EB60E-D587-5B2C-18C9-A06420E6154B}"/>
              </a:ext>
            </a:extLst>
          </p:cNvPr>
          <p:cNvSpPr txBox="1"/>
          <p:nvPr/>
        </p:nvSpPr>
        <p:spPr>
          <a:xfrm>
            <a:off x="446705" y="42992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Задачи генеративного моделирования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521E2-AC75-CDCA-36CD-D8B646D13844}"/>
              </a:ext>
            </a:extLst>
          </p:cNvPr>
          <p:cNvSpPr txBox="1"/>
          <p:nvPr/>
        </p:nvSpPr>
        <p:spPr>
          <a:xfrm>
            <a:off x="3068758" y="2725655"/>
            <a:ext cx="218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err="1">
                <a:latin typeface="MV Boli" panose="02000500030200090000" pitchFamily="2" charset="0"/>
                <a:cs typeface="MV Boli" panose="02000500030200090000" pitchFamily="2" charset="0"/>
              </a:rPr>
              <a:t>Дискриминативные</a:t>
            </a:r>
            <a:r>
              <a:rPr lang="ru-RU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lang="ru-RU" sz="1600" dirty="0">
              <a:cs typeface="MV Boli" panose="0200050003020009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36336-2D69-62CC-B7EA-BD71E1B63052}"/>
              </a:ext>
            </a:extLst>
          </p:cNvPr>
          <p:cNvSpPr txBox="1"/>
          <p:nvPr/>
        </p:nvSpPr>
        <p:spPr>
          <a:xfrm>
            <a:off x="6864717" y="2720575"/>
            <a:ext cx="218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V Boli" panose="02000500030200090000" pitchFamily="2" charset="0"/>
                <a:cs typeface="MV Boli" panose="02000500030200090000" pitchFamily="2" charset="0"/>
              </a:rPr>
              <a:t>Генеративные</a:t>
            </a:r>
            <a:endParaRPr lang="ru-RU" sz="1600" dirty="0"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8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2D17-9CBB-D170-6CFD-17A1D20F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F4726B2-AE48-D7B5-836D-1ECA34389281}"/>
              </a:ext>
            </a:extLst>
          </p:cNvPr>
          <p:cNvSpPr/>
          <p:nvPr/>
        </p:nvSpPr>
        <p:spPr>
          <a:xfrm>
            <a:off x="772448" y="1145605"/>
            <a:ext cx="10941132" cy="25867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AC5C0-EA24-D157-EA7D-0CEB7D0C301E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Дискриминативные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модели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A0BEEA-67F6-2A95-D432-46DE0233A7AB}"/>
                  </a:ext>
                </a:extLst>
              </p:cNvPr>
              <p:cNvSpPr txBox="1"/>
              <p:nvPr/>
            </p:nvSpPr>
            <p:spPr>
              <a:xfrm>
                <a:off x="1000904" y="1423304"/>
                <a:ext cx="106273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Предсказывают свойства объекта: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Классификация (какой класс)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Регрессия (число)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Цель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: найти распределение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𝑝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𝑦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|</m:t>
                        </m:r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d>
                    <m:r>
                      <a:rPr lang="ru-RU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.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A0BEEA-67F6-2A95-D432-46DE0233A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04" y="1423304"/>
                <a:ext cx="10627360" cy="2031325"/>
              </a:xfrm>
              <a:prstGeom prst="rect">
                <a:avLst/>
              </a:prstGeom>
              <a:blipFill>
                <a:blip r:embed="rId2"/>
                <a:stretch>
                  <a:fillRect l="-459" t="-2695" b="-41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C897E8-A7A4-9EC3-06D7-BC82D215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4" t="4718" b="122"/>
          <a:stretch>
            <a:fillRect/>
          </a:stretch>
        </p:blipFill>
        <p:spPr>
          <a:xfrm>
            <a:off x="8040474" y="1423304"/>
            <a:ext cx="3273538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00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8644F-78A5-6A9A-26A2-0CB6A755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0D6BE9-FC47-9DE7-6E20-0C6C0F6091EB}"/>
              </a:ext>
            </a:extLst>
          </p:cNvPr>
          <p:cNvSpPr/>
          <p:nvPr/>
        </p:nvSpPr>
        <p:spPr>
          <a:xfrm>
            <a:off x="772448" y="1104964"/>
            <a:ext cx="10941132" cy="268471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7FC0-8C19-5270-8BA3-B22131259E27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Генеративные модели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433D04-6935-4362-6B2F-AFC1A388AEDA}"/>
                  </a:ext>
                </a:extLst>
              </p:cNvPr>
              <p:cNvSpPr txBox="1"/>
              <p:nvPr/>
            </p:nvSpPr>
            <p:spPr>
              <a:xfrm>
                <a:off x="1086220" y="1570158"/>
                <a:ext cx="694789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По известным свойствам объекта создают новый объект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Цель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: смоделировать распределение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𝑝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или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 i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y</m:t>
                        </m:r>
                      </m:e>
                    </m:d>
                    <m:r>
                      <a:rPr lang="ru-RU" b="0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.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На одну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𝑦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может приходиться бесконечное количество объектов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.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433D04-6935-4362-6B2F-AFC1A388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20" y="1570158"/>
                <a:ext cx="6947892" cy="1754326"/>
              </a:xfrm>
              <a:prstGeom prst="rect">
                <a:avLst/>
              </a:prstGeom>
              <a:blipFill>
                <a:blip r:embed="rId2"/>
                <a:stretch>
                  <a:fillRect l="-702" t="-3484" b="-3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4C82A4-0ED6-5760-CE0E-21DD2388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9" b="1718"/>
          <a:stretch>
            <a:fillRect/>
          </a:stretch>
        </p:blipFill>
        <p:spPr>
          <a:xfrm>
            <a:off x="8347884" y="1418131"/>
            <a:ext cx="3216928" cy="20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37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AEFD9-3726-5032-A394-6BB48C4E2472}"/>
              </a:ext>
            </a:extLst>
          </p:cNvPr>
          <p:cNvSpPr txBox="1"/>
          <p:nvPr/>
        </p:nvSpPr>
        <p:spPr>
          <a:xfrm>
            <a:off x="446705" y="42992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Задачи генеративного моделирования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317E787-E8DA-7595-3F30-E56AAEF530C6}"/>
              </a:ext>
            </a:extLst>
          </p:cNvPr>
          <p:cNvSpPr/>
          <p:nvPr/>
        </p:nvSpPr>
        <p:spPr>
          <a:xfrm>
            <a:off x="2093104" y="4716651"/>
            <a:ext cx="3647294" cy="1089067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AD68E90-F3D1-FA6D-5A1F-47A59383D381}"/>
              </a:ext>
            </a:extLst>
          </p:cNvPr>
          <p:cNvSpPr/>
          <p:nvPr/>
        </p:nvSpPr>
        <p:spPr>
          <a:xfrm>
            <a:off x="6451601" y="4716650"/>
            <a:ext cx="3647295" cy="1089067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1C0C96-DF40-E941-DC1B-2D7B7062988F}"/>
                  </a:ext>
                </a:extLst>
              </p:cNvPr>
              <p:cNvSpPr txBox="1"/>
              <p:nvPr/>
            </p:nvSpPr>
            <p:spPr>
              <a:xfrm>
                <a:off x="2093104" y="4787770"/>
                <a:ext cx="36472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Определяют вероятность характеристики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𝑦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при известном объекте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1C0C96-DF40-E941-DC1B-2D7B7062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104" y="4787770"/>
                <a:ext cx="3647295" cy="923330"/>
              </a:xfrm>
              <a:prstGeom prst="rect">
                <a:avLst/>
              </a:prstGeom>
              <a:blipFill>
                <a:blip r:embed="rId3"/>
                <a:stretch>
                  <a:fillRect t="-5921" b="-65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A61484-2299-CB37-1166-90482D069040}"/>
                  </a:ext>
                </a:extLst>
              </p:cNvPr>
              <p:cNvSpPr txBox="1"/>
              <p:nvPr/>
            </p:nvSpPr>
            <p:spPr>
              <a:xfrm>
                <a:off x="6451600" y="4926269"/>
                <a:ext cx="36472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Создают объект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по заданной характеристике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𝑦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A61484-2299-CB37-1166-90482D06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600" y="4926269"/>
                <a:ext cx="3647295" cy="646331"/>
              </a:xfrm>
              <a:prstGeom prst="rect">
                <a:avLst/>
              </a:prstGeom>
              <a:blipFill>
                <a:blip r:embed="rId4"/>
                <a:stretch>
                  <a:fillRect l="-835" t="-8491" r="-668" b="-103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A05C37-B410-7BF4-838B-67642944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2" r="876" b="3436"/>
          <a:stretch>
            <a:fillRect/>
          </a:stretch>
        </p:blipFill>
        <p:spPr>
          <a:xfrm>
            <a:off x="2093103" y="1920055"/>
            <a:ext cx="8005792" cy="269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32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5505-2AA5-EA67-BB6B-D0965597C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538929E-F200-B7D8-8602-2B03DD7FB631}"/>
              </a:ext>
            </a:extLst>
          </p:cNvPr>
          <p:cNvSpPr/>
          <p:nvPr/>
        </p:nvSpPr>
        <p:spPr>
          <a:xfrm>
            <a:off x="772448" y="1145604"/>
            <a:ext cx="10941132" cy="10677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B0D59-67DC-2A1A-D8F3-60D3BD15B9AA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Ограничения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дискриминативных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моделей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24B7A5-BAF0-849A-9B0B-D7FE844E5372}"/>
                  </a:ext>
                </a:extLst>
              </p:cNvPr>
              <p:cNvSpPr txBox="1"/>
              <p:nvPr/>
            </p:nvSpPr>
            <p:spPr>
              <a:xfrm>
                <a:off x="957121" y="1225698"/>
                <a:ext cx="105717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Допустим, мы обучили нейросеть, которая классифицирует изображения животных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𝑦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𝒴</m:t>
                    </m:r>
                  </m:oMath>
                </a14:m>
                <a:endParaRPr lang="ru-RU" i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𝒴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{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кошка, собака, обезьяна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}</m:t>
                      </m:r>
                    </m:oMath>
                  </m:oMathPara>
                </a14:m>
                <a:endParaRPr lang="ru-RU" dirty="0"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24B7A5-BAF0-849A-9B0B-D7FE844E5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21" y="1225698"/>
                <a:ext cx="10571786" cy="923330"/>
              </a:xfrm>
              <a:prstGeom prst="rect">
                <a:avLst/>
              </a:prstGeom>
              <a:blipFill>
                <a:blip r:embed="rId3"/>
                <a:stretch>
                  <a:fillRect l="-461" t="-5921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615988D-32DC-4C21-17F4-2A5809394848}"/>
              </a:ext>
            </a:extLst>
          </p:cNvPr>
          <p:cNvSpPr/>
          <p:nvPr/>
        </p:nvSpPr>
        <p:spPr>
          <a:xfrm>
            <a:off x="721936" y="4927022"/>
            <a:ext cx="10941132" cy="684960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30B14-B303-3C77-1DE3-2AC41F2DCFCC}"/>
                  </a:ext>
                </a:extLst>
              </p:cNvPr>
              <p:cNvSpPr txBox="1"/>
              <p:nvPr/>
            </p:nvSpPr>
            <p:spPr>
              <a:xfrm>
                <a:off x="957121" y="4965651"/>
                <a:ext cx="10609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Нейросетям, которые выучивают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𝑝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𝑦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|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иногда не хватает </a:t>
                </a:r>
                <a:r>
                  <a:rPr lang="ru-RU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семантического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понимания изображений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30B14-B303-3C77-1DE3-2AC41F2DC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21" y="4965651"/>
                <a:ext cx="10609445" cy="646331"/>
              </a:xfrm>
              <a:prstGeom prst="rect">
                <a:avLst/>
              </a:prstGeom>
              <a:blipFill>
                <a:blip r:embed="rId4"/>
                <a:stretch>
                  <a:fillRect l="-460" t="-9434" b="-103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>
            <a:extLst>
              <a:ext uri="{FF2B5EF4-FFF2-40B4-BE49-F238E27FC236}">
                <a16:creationId xmlns:a16="http://schemas.microsoft.com/office/drawing/2014/main" id="{40BB257F-1237-0BCF-036B-AB2CE446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08" y="2720499"/>
            <a:ext cx="8102383" cy="199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64E5214-66DE-4411-4451-EAE995E7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469" y="4277044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5E4AD-A06F-5AF4-7F6F-40EC1CD6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962FE69-E02A-0125-DD42-6AEA221BA619}"/>
              </a:ext>
            </a:extLst>
          </p:cNvPr>
          <p:cNvSpPr/>
          <p:nvPr/>
        </p:nvSpPr>
        <p:spPr>
          <a:xfrm>
            <a:off x="772448" y="1145604"/>
            <a:ext cx="10941132" cy="17093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8EF6A-4E16-41BE-0804-A6F329922811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Постановка задачи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154E21-22D6-514B-C77C-308C89A686C9}"/>
                  </a:ext>
                </a:extLst>
              </p:cNvPr>
              <p:cNvSpPr txBox="1"/>
              <p:nvPr/>
            </p:nvSpPr>
            <p:spPr>
              <a:xfrm>
                <a:off x="929334" y="1250502"/>
                <a:ext cx="10571786" cy="1496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Пусть у нас есть набор данных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{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,</a:t>
                </a: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ru-RU" dirty="0">
                  <a:cs typeface="MV Boli" panose="02000500030200090000" pitchFamily="2" charset="0"/>
                </a:endParaRPr>
              </a:p>
              <a:p>
                <a:r>
                  <a:rPr lang="en-US" dirty="0"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𝑚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вектор, представляющий объект</a:t>
                </a: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𝑑𝑎𝑡𝑎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описывает как объекты распределены в пространстве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V Boli" panose="02000500030200090000" pitchFamily="2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154E21-22D6-514B-C77C-308C89A68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34" y="1250502"/>
                <a:ext cx="10571786" cy="1496307"/>
              </a:xfrm>
              <a:prstGeom prst="rect">
                <a:avLst/>
              </a:prstGeom>
              <a:blipFill>
                <a:blip r:embed="rId4"/>
                <a:stretch>
                  <a:fillRect l="-461" t="-2846" b="-3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CD60686-83C6-0C83-3BC3-DD0834679265}"/>
              </a:ext>
            </a:extLst>
          </p:cNvPr>
          <p:cNvSpPr/>
          <p:nvPr/>
        </p:nvSpPr>
        <p:spPr>
          <a:xfrm>
            <a:off x="772448" y="5337605"/>
            <a:ext cx="10941132" cy="1022555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4F317-4039-CF7E-DCBD-C11970C44FCC}"/>
                  </a:ext>
                </a:extLst>
              </p:cNvPr>
              <p:cNvSpPr txBox="1"/>
              <p:nvPr/>
            </p:nvSpPr>
            <p:spPr>
              <a:xfrm>
                <a:off x="929334" y="5388405"/>
                <a:ext cx="106937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Цель: найти неизвестное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𝑑𝑎𝑡𝑎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Зная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𝑑𝑎𝑡𝑎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мы сможем оценивать вероятность новых объектов и генерировать новые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4F317-4039-CF7E-DCBD-C11970C44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34" y="5388405"/>
                <a:ext cx="10693706" cy="923330"/>
              </a:xfrm>
              <a:prstGeom prst="rect">
                <a:avLst/>
              </a:prstGeom>
              <a:blipFill>
                <a:blip r:embed="rId5"/>
                <a:stretch>
                  <a:fillRect l="-456" t="-6623" b="-72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Мы не знаем что это такое, если бы мы знали что это такое, мы не знаем что это такое!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2A4C870-8DB3-CE80-A8FA-54BBBF9C9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55440" y="3025037"/>
            <a:ext cx="3881120" cy="218313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102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2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A5BB5-AFD6-0546-4690-F92B7B075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22D6544-6B00-1C78-4072-62DB09058BC5}"/>
              </a:ext>
            </a:extLst>
          </p:cNvPr>
          <p:cNvSpPr/>
          <p:nvPr/>
        </p:nvSpPr>
        <p:spPr>
          <a:xfrm>
            <a:off x="625434" y="1188720"/>
            <a:ext cx="10941132" cy="10871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08BCD-CE4F-5F5D-9DBA-A261A59E3DD8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Проблема высокой размерности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75C64E-F6A2-05E0-ACCF-79F6A6E47667}"/>
                  </a:ext>
                </a:extLst>
              </p:cNvPr>
              <p:cNvSpPr txBox="1"/>
              <p:nvPr/>
            </p:nvSpPr>
            <p:spPr>
              <a:xfrm>
                <a:off x="772448" y="1270615"/>
                <a:ext cx="105717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Объекты находятся в пространстве высокой размерности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Прямая оценка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𝑑𝑎𝑡𝑎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в таких пространствах затруднена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75C64E-F6A2-05E0-ACCF-79F6A6E47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1270615"/>
                <a:ext cx="10571786" cy="923330"/>
              </a:xfrm>
              <a:prstGeom prst="rect">
                <a:avLst/>
              </a:prstGeom>
              <a:blipFill>
                <a:blip r:embed="rId2"/>
                <a:stretch>
                  <a:fillRect l="-519" t="-5921" b="-65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460E440-04A1-383A-FDB8-25AAEA96AA4C}"/>
              </a:ext>
            </a:extLst>
          </p:cNvPr>
          <p:cNvSpPr/>
          <p:nvPr/>
        </p:nvSpPr>
        <p:spPr>
          <a:xfrm>
            <a:off x="625434" y="2606663"/>
            <a:ext cx="10941132" cy="18162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E3F37C-3DE6-2905-40CE-19D90BEA6EAA}"/>
                  </a:ext>
                </a:extLst>
              </p:cNvPr>
              <p:cNvSpPr txBox="1"/>
              <p:nvPr/>
            </p:nvSpPr>
            <p:spPr>
              <a:xfrm>
                <a:off x="772448" y="2668612"/>
                <a:ext cx="1057178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Найти истинное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𝑑𝑎𝑡𝑎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почти невозможно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Будем искать аппроксимацию внутри некоторого заранее заданного </a:t>
                </a:r>
                <a:r>
                  <a:rPr lang="ru-RU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параметрического семейства распределений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ru-RU" b="1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d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en-US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параметры модели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E3F37C-3DE6-2905-40CE-19D90BEA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2668612"/>
                <a:ext cx="10571786" cy="1754326"/>
              </a:xfrm>
              <a:prstGeom prst="rect">
                <a:avLst/>
              </a:prstGeom>
              <a:blipFill>
                <a:blip r:embed="rId3"/>
                <a:stretch>
                  <a:fillRect l="-519" t="-3472"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007F523-03E9-4DAD-C67B-3C4E7CB91242}"/>
              </a:ext>
            </a:extLst>
          </p:cNvPr>
          <p:cNvSpPr/>
          <p:nvPr/>
        </p:nvSpPr>
        <p:spPr>
          <a:xfrm>
            <a:off x="625434" y="4756815"/>
            <a:ext cx="10941132" cy="15830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F63880-4F5A-8D4E-F822-BD416465BB60}"/>
                  </a:ext>
                </a:extLst>
              </p:cNvPr>
              <p:cNvSpPr txBox="1"/>
              <p:nvPr/>
            </p:nvSpPr>
            <p:spPr>
              <a:xfrm>
                <a:off x="772448" y="4845463"/>
                <a:ext cx="10571786" cy="140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Ищем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, которые максимизируют правдоподобие: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𝑚𝑎𝑥</m:t>
                              </m:r>
                            </m:e>
                          </m:func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F63880-4F5A-8D4E-F822-BD416465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4845463"/>
                <a:ext cx="10571786" cy="1402563"/>
              </a:xfrm>
              <a:prstGeom prst="rect">
                <a:avLst/>
              </a:prstGeom>
              <a:blipFill>
                <a:blip r:embed="rId4"/>
                <a:stretch>
                  <a:fillRect l="-519" t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003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6C571-42CA-1240-B163-A7EA039B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94838A9-8EEA-3177-8AB8-E0C4B4781055}"/>
              </a:ext>
            </a:extLst>
          </p:cNvPr>
          <p:cNvSpPr/>
          <p:nvPr/>
        </p:nvSpPr>
        <p:spPr>
          <a:xfrm>
            <a:off x="625434" y="1145604"/>
            <a:ext cx="10941132" cy="14190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350D6A-350B-2924-6DBC-249163888507}"/>
                  </a:ext>
                </a:extLst>
              </p:cNvPr>
              <p:cNvSpPr txBox="1"/>
              <p:nvPr/>
            </p:nvSpPr>
            <p:spPr>
              <a:xfrm>
                <a:off x="772447" y="321363"/>
                <a:ext cx="73877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V Boli" panose="02000500030200090000" pitchFamily="2" charset="0"/>
                    <a:cs typeface="MV Boli" panose="02000500030200090000" pitchFamily="2" charset="0"/>
                  </a:rPr>
                  <a:t>Связь правдоподобия и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𝐾𝐿</m:t>
                    </m:r>
                  </m:oMath>
                </a14:m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:r>
                  <a:rPr lang="ru-RU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V Boli" panose="02000500030200090000" pitchFamily="2" charset="0"/>
                    <a:cs typeface="MV Boli" panose="02000500030200090000" pitchFamily="2" charset="0"/>
                  </a:rPr>
                  <a:t>дивергенции</a:t>
                </a:r>
                <a:endParaRPr lang="ru-R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350D6A-350B-2924-6DBC-249163888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7" y="321363"/>
                <a:ext cx="7387705" cy="523220"/>
              </a:xfrm>
              <a:prstGeom prst="rect">
                <a:avLst/>
              </a:prstGeom>
              <a:blipFill>
                <a:blip r:embed="rId2"/>
                <a:stretch>
                  <a:fillRect l="-1815" t="-20930" b="-383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BC1F1-666E-4CF5-9678-2611AA43025A}"/>
                  </a:ext>
                </a:extLst>
              </p:cNvPr>
              <p:cNvSpPr txBox="1"/>
              <p:nvPr/>
            </p:nvSpPr>
            <p:spPr>
              <a:xfrm>
                <a:off x="772448" y="1241913"/>
                <a:ext cx="105717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Наша задача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найти такие параметры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, при которых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будет максимально близко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𝐱</m:t>
                          </m:r>
                        </m:e>
                      </m:d>
                      <m:r>
                        <a:rPr lang="ru-RU" b="1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≈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𝑑𝑎𝑡𝑎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(</m:t>
                      </m:r>
                      <m:r>
                        <a:rPr lang="en-US" b="1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𝐱</m:t>
                      </m:r>
                      <m:r>
                        <a:rPr lang="en-US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)</m:t>
                      </m:r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BC1F1-666E-4CF5-9678-2611AA430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1241913"/>
                <a:ext cx="10571786" cy="1200329"/>
              </a:xfrm>
              <a:prstGeom prst="rect">
                <a:avLst/>
              </a:prstGeom>
              <a:blipFill>
                <a:blip r:embed="rId3"/>
                <a:stretch>
                  <a:fillRect l="-519" t="-5076" b="-2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9C0D9F-7D55-7BE1-B32D-839519FFE88B}"/>
              </a:ext>
            </a:extLst>
          </p:cNvPr>
          <p:cNvSpPr/>
          <p:nvPr/>
        </p:nvSpPr>
        <p:spPr>
          <a:xfrm>
            <a:off x="625434" y="2996738"/>
            <a:ext cx="10941132" cy="14190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4394E3-F016-FB27-DFCB-2B7D7274CA0E}"/>
                  </a:ext>
                </a:extLst>
              </p:cNvPr>
              <p:cNvSpPr txBox="1"/>
              <p:nvPr/>
            </p:nvSpPr>
            <p:spPr>
              <a:xfrm>
                <a:off x="772448" y="3106083"/>
                <a:ext cx="10571786" cy="128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Будем искать такие параметры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, которые минимизируют дивергенцию между истинным и модельным распределениями: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limLow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𝑚𝑖𝑛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lim>
                      </m:limLow>
                      <m:r>
                        <a:rPr lang="en-US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𝐷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𝐱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)</m:t>
                      </m:r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4394E3-F016-FB27-DFCB-2B7D7274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3106083"/>
                <a:ext cx="10571786" cy="1285608"/>
              </a:xfrm>
              <a:prstGeom prst="rect">
                <a:avLst/>
              </a:prstGeom>
              <a:blipFill>
                <a:blip r:embed="rId4"/>
                <a:stretch>
                  <a:fillRect l="-519" t="-4762" b="-4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B94AEA0-4BBC-7187-1ABD-CB57BE07DA16}"/>
              </a:ext>
            </a:extLst>
          </p:cNvPr>
          <p:cNvSpPr/>
          <p:nvPr/>
        </p:nvSpPr>
        <p:spPr>
          <a:xfrm>
            <a:off x="625434" y="4847873"/>
            <a:ext cx="10941132" cy="505946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CE66BB-45C1-8BEF-2DCF-CC5F544DAD87}"/>
                  </a:ext>
                </a:extLst>
              </p:cNvPr>
              <p:cNvSpPr txBox="1"/>
              <p:nvPr/>
            </p:nvSpPr>
            <p:spPr>
              <a:xfrm>
                <a:off x="772448" y="4916180"/>
                <a:ext cx="10571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Минимизация прямой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𝐾𝐿</m:t>
                    </m:r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дивергенции эквивалента максимизации правдоподобия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CE66BB-45C1-8BEF-2DCF-CC5F544DA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4916180"/>
                <a:ext cx="10571786" cy="369332"/>
              </a:xfrm>
              <a:prstGeom prst="rect">
                <a:avLst/>
              </a:prstGeom>
              <a:blipFill>
                <a:blip r:embed="rId5"/>
                <a:stretch>
                  <a:fillRect l="-519" t="-14754" b="-18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965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6D07-C390-5C6D-712C-A94068DCA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8C2A243-241C-76CA-1CE0-CE1D362C2973}"/>
              </a:ext>
            </a:extLst>
          </p:cNvPr>
          <p:cNvSpPr/>
          <p:nvPr/>
        </p:nvSpPr>
        <p:spPr>
          <a:xfrm>
            <a:off x="625434" y="1156577"/>
            <a:ext cx="10941132" cy="262294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3CF6D-B5D4-5E9B-F049-B6C860073D79}"/>
              </a:ext>
            </a:extLst>
          </p:cNvPr>
          <p:cNvSpPr txBox="1"/>
          <p:nvPr/>
        </p:nvSpPr>
        <p:spPr>
          <a:xfrm>
            <a:off x="807000" y="1262975"/>
            <a:ext cx="1062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B81CCE-8319-E811-9095-D68572F0B018}"/>
                  </a:ext>
                </a:extLst>
              </p:cNvPr>
              <p:cNvSpPr txBox="1"/>
              <p:nvPr/>
            </p:nvSpPr>
            <p:spPr>
              <a:xfrm>
                <a:off x="752128" y="1261311"/>
                <a:ext cx="10627360" cy="2407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Разложим формулу для прямой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𝐾𝐿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-дивергенции: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ru-RU" b="1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𝑑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𝐱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𝑑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𝐱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𝑑</m:t>
                      </m:r>
                      <m:r>
                        <a:rPr lang="en-US" b="1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𝐱</m:t>
                      </m:r>
                    </m:oMath>
                  </m:oMathPara>
                </a14:m>
                <a:endParaRPr lang="ru-RU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𝐱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cs typeface="MV Boli" panose="0200050003020009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cs typeface="MV Boli" panose="02000500030200090000" pitchFamily="2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cs typeface="MV Boli" panose="02000500030200090000" pitchFamily="2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cs typeface="MV Boli" panose="0200050003020009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MV Boli" panose="02000500030200090000" pitchFamily="2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𝑑</m:t>
                        </m:r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nary>
                    <m:r>
                      <a:rPr lang="ru-RU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b="0" i="1" dirty="0">
                    <a:latin typeface="Cambria Math" panose="02040503050406030204" pitchFamily="18" charset="0"/>
                    <a:cs typeface="MV Boli" panose="02000500030200090000" pitchFamily="2" charset="0"/>
                  </a:rPr>
                  <a:t> </a:t>
                </a:r>
                <a:r>
                  <a:rPr lang="ru-RU" b="0" dirty="0">
                    <a:latin typeface="Cambria Math" panose="02040503050406030204" pitchFamily="18" charset="0"/>
                    <a:cs typeface="MV Boli" panose="02000500030200090000" pitchFamily="2" charset="0"/>
                  </a:rPr>
                  <a:t>энтропия истинного распределения (с минусом)</a:t>
                </a:r>
              </a:p>
              <a:p>
                <a:endParaRPr lang="ru-RU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∫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b="1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𝐱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𝑑</m:t>
                    </m:r>
                    <m:r>
                      <a:rPr lang="en-US" b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ru-RU" b="0" dirty="0">
                    <a:latin typeface="Cambria Math" panose="02040503050406030204" pitchFamily="18" charset="0"/>
                    <a:cs typeface="MV Boli" panose="02000500030200090000" pitchFamily="2" charset="0"/>
                  </a:rPr>
                  <a:t> матожидание логарифма правдоподобия по истинному распределению</a:t>
                </a:r>
                <a:endParaRPr lang="en-US" b="0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B81CCE-8319-E811-9095-D68572F0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28" y="1261311"/>
                <a:ext cx="10627360" cy="2407519"/>
              </a:xfrm>
              <a:prstGeom prst="rect">
                <a:avLst/>
              </a:prstGeom>
              <a:blipFill>
                <a:blip r:embed="rId3"/>
                <a:stretch>
                  <a:fillRect l="-3842" t="-2532" b="-9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C3C2CF1-901D-4385-6161-2DA65CDE433E}"/>
              </a:ext>
            </a:extLst>
          </p:cNvPr>
          <p:cNvSpPr/>
          <p:nvPr/>
        </p:nvSpPr>
        <p:spPr>
          <a:xfrm>
            <a:off x="625434" y="4091516"/>
            <a:ext cx="10941132" cy="22708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6A9B86-463B-2AC4-0DBD-1A528D756964}"/>
                  </a:ext>
                </a:extLst>
              </p:cNvPr>
              <p:cNvSpPr txBox="1"/>
              <p:nvPr/>
            </p:nvSpPr>
            <p:spPr>
              <a:xfrm>
                <a:off x="772448" y="4145709"/>
                <a:ext cx="10627360" cy="215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Оценим интеграл: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𝑐𝑜𝑛𝑠𝑡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dirty="0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limLowPr>
                        <m:e>
                          <m:r>
                            <a:rPr lang="en-US" i="1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𝑚𝑖𝑛</m:t>
                          </m:r>
                          <m:r>
                            <a:rPr lang="en-US" i="1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lim>
                      </m:limLow>
                      <m:r>
                        <a:rPr lang="en-US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1" i="1" dirty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&lt; = &gt;</m:t>
                      </m:r>
                      <m:limLow>
                        <m:limLowPr>
                          <m:ctrlPr>
                            <a:rPr lang="en-US" i="1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limLowPr>
                        <m:e>
                          <m:r>
                            <a:rPr lang="en-US" i="1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𝑚</m:t>
                          </m:r>
                          <m:r>
                            <a:rPr lang="en-US" b="0" i="1" dirty="0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𝑎𝑥</m:t>
                          </m:r>
                        </m:e>
                        <m:lim>
                          <m:r>
                            <a:rPr lang="en-US" b="1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lim>
                      </m:limLow>
                      <m:f>
                        <m:fPr>
                          <m:ctrlPr>
                            <a:rPr lang="en-US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b="1" i="1" dirty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5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accent5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5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6A9B86-463B-2AC4-0DBD-1A528D756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4145709"/>
                <a:ext cx="10627360" cy="2158796"/>
              </a:xfrm>
              <a:prstGeom prst="rect">
                <a:avLst/>
              </a:prstGeom>
              <a:blipFill>
                <a:blip r:embed="rId4"/>
                <a:stretch>
                  <a:fillRect l="-516" t="-25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9F7AE1-1284-F306-8904-FF01B3B6D674}"/>
                  </a:ext>
                </a:extLst>
              </p:cNvPr>
              <p:cNvSpPr txBox="1"/>
              <p:nvPr/>
            </p:nvSpPr>
            <p:spPr>
              <a:xfrm>
                <a:off x="772447" y="321363"/>
                <a:ext cx="73877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V Boli" panose="02000500030200090000" pitchFamily="2" charset="0"/>
                    <a:cs typeface="MV Boli" panose="02000500030200090000" pitchFamily="2" charset="0"/>
                  </a:rPr>
                  <a:t>Связь правдоподобия и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𝐾𝐿</m:t>
                    </m:r>
                  </m:oMath>
                </a14:m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V Boli" panose="02000500030200090000" pitchFamily="2" charset="0"/>
                    <a:cs typeface="MV Boli" panose="02000500030200090000" pitchFamily="2" charset="0"/>
                  </a:rPr>
                  <a:t>-</a:t>
                </a:r>
                <a:r>
                  <a:rPr lang="ru-RU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V Boli" panose="02000500030200090000" pitchFamily="2" charset="0"/>
                    <a:cs typeface="MV Boli" panose="02000500030200090000" pitchFamily="2" charset="0"/>
                  </a:rPr>
                  <a:t>дивергенции</a:t>
                </a:r>
                <a:endParaRPr lang="ru-R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9F7AE1-1284-F306-8904-FF01B3B6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7" y="321363"/>
                <a:ext cx="7387705" cy="523220"/>
              </a:xfrm>
              <a:prstGeom prst="rect">
                <a:avLst/>
              </a:prstGeom>
              <a:blipFill>
                <a:blip r:embed="rId5"/>
                <a:stretch>
                  <a:fillRect l="-1815" t="-20930" b="-383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89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4C6DC-923D-ED10-8658-8AEA6C95A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45EA425-0FCB-D65F-C28C-B4B5DD342B77}"/>
              </a:ext>
            </a:extLst>
          </p:cNvPr>
          <p:cNvSpPr/>
          <p:nvPr/>
        </p:nvSpPr>
        <p:spPr>
          <a:xfrm>
            <a:off x="2320326" y="3073398"/>
            <a:ext cx="7551348" cy="711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44AED-BACD-EC7C-0C55-FC98BF535600}"/>
              </a:ext>
            </a:extLst>
          </p:cNvPr>
          <p:cNvSpPr txBox="1"/>
          <p:nvPr/>
        </p:nvSpPr>
        <p:spPr>
          <a:xfrm>
            <a:off x="2320326" y="3136611"/>
            <a:ext cx="755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Применение генеративных моделей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378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15FC6A3-D69C-B179-FC89-5B4333F9E4E6}"/>
              </a:ext>
            </a:extLst>
          </p:cNvPr>
          <p:cNvSpPr/>
          <p:nvPr/>
        </p:nvSpPr>
        <p:spPr>
          <a:xfrm>
            <a:off x="5011722" y="1238138"/>
            <a:ext cx="2560320" cy="4773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2AAF9-F480-2F4C-0904-9FDD70FE204F}"/>
              </a:ext>
            </a:extLst>
          </p:cNvPr>
          <p:cNvSpPr txBox="1"/>
          <p:nvPr/>
        </p:nvSpPr>
        <p:spPr>
          <a:xfrm>
            <a:off x="5011722" y="1282279"/>
            <a:ext cx="256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Generative models</a:t>
            </a:r>
            <a:endParaRPr lang="ru-RU" sz="2000" dirty="0">
              <a:cs typeface="MV Boli" panose="02000500030200090000" pitchFamily="2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6B57468-60AC-ACAA-412C-5C79AB900D6B}"/>
              </a:ext>
            </a:extLst>
          </p:cNvPr>
          <p:cNvSpPr/>
          <p:nvPr/>
        </p:nvSpPr>
        <p:spPr>
          <a:xfrm>
            <a:off x="3180080" y="2428755"/>
            <a:ext cx="2174240" cy="4179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1C93B-1073-E84D-22C9-11D6C9BA36C4}"/>
              </a:ext>
            </a:extLst>
          </p:cNvPr>
          <p:cNvSpPr txBox="1"/>
          <p:nvPr/>
        </p:nvSpPr>
        <p:spPr>
          <a:xfrm>
            <a:off x="3175061" y="2456304"/>
            <a:ext cx="217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Likelihood-based</a:t>
            </a:r>
            <a:endParaRPr lang="ru-RU" dirty="0">
              <a:cs typeface="MV Boli" panose="02000500030200090000" pitchFamily="2" charset="0"/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584CA0CE-3F35-3113-D84D-EE2B1F248B2F}"/>
              </a:ext>
            </a:extLst>
          </p:cNvPr>
          <p:cNvSpPr/>
          <p:nvPr/>
        </p:nvSpPr>
        <p:spPr>
          <a:xfrm>
            <a:off x="4831304" y="3670096"/>
            <a:ext cx="2297527" cy="4119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C751EC-6B34-AE55-F246-C8E63FF8BF4C}"/>
              </a:ext>
            </a:extLst>
          </p:cNvPr>
          <p:cNvSpPr txBox="1"/>
          <p:nvPr/>
        </p:nvSpPr>
        <p:spPr>
          <a:xfrm>
            <a:off x="4846220" y="3715146"/>
            <a:ext cx="229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Approximate density</a:t>
            </a:r>
            <a:endParaRPr lang="ru-RU" sz="1600" dirty="0">
              <a:cs typeface="MV Boli" panose="02000500030200090000" pitchFamily="2" charset="0"/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A4E001EA-99A2-C651-ED5A-D9FF1C1CF1C2}"/>
              </a:ext>
            </a:extLst>
          </p:cNvPr>
          <p:cNvSpPr/>
          <p:nvPr/>
        </p:nvSpPr>
        <p:spPr>
          <a:xfrm>
            <a:off x="1052800" y="4944137"/>
            <a:ext cx="1359135" cy="6773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FDFCEF-D608-F5DF-7195-A5225DEB4BED}"/>
              </a:ext>
            </a:extLst>
          </p:cNvPr>
          <p:cNvSpPr txBox="1"/>
          <p:nvPr/>
        </p:nvSpPr>
        <p:spPr>
          <a:xfrm>
            <a:off x="1027399" y="5033611"/>
            <a:ext cx="139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Autoregressive models</a:t>
            </a:r>
            <a:endParaRPr lang="ru-RU" sz="1400" dirty="0">
              <a:cs typeface="MV Boli" panose="02000500030200090000" pitchFamily="2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7BFE64C-AA74-84AD-768B-65B0F5668392}"/>
              </a:ext>
            </a:extLst>
          </p:cNvPr>
          <p:cNvCxnSpPr>
            <a:cxnSpLocks/>
          </p:cNvCxnSpPr>
          <p:nvPr/>
        </p:nvCxnSpPr>
        <p:spPr>
          <a:xfrm>
            <a:off x="4264691" y="2846398"/>
            <a:ext cx="1721060" cy="801553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52C992F-42E4-CCDA-739D-629CD45D85B3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340725" y="1715471"/>
            <a:ext cx="1951157" cy="690885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4E880F-D4C4-73A3-0247-5DFBADE6EF05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Зоопарк генеративных моделей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5498E205-0E18-D97A-ED14-BDF93DBFC1E7}"/>
              </a:ext>
            </a:extLst>
          </p:cNvPr>
          <p:cNvSpPr/>
          <p:nvPr/>
        </p:nvSpPr>
        <p:spPr>
          <a:xfrm>
            <a:off x="7091445" y="2445265"/>
            <a:ext cx="2174240" cy="4179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B3B3-8563-858D-D0AC-86E78230A459}"/>
              </a:ext>
            </a:extLst>
          </p:cNvPr>
          <p:cNvSpPr txBox="1"/>
          <p:nvPr/>
        </p:nvSpPr>
        <p:spPr>
          <a:xfrm>
            <a:off x="7098351" y="2470353"/>
            <a:ext cx="217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Implicit density</a:t>
            </a:r>
            <a:endParaRPr lang="ru-RU" dirty="0">
              <a:cs typeface="MV Boli" panose="02000500030200090000" pitchFamily="2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F09C47DC-BCD3-5D6C-7879-3449BB664324}"/>
              </a:ext>
            </a:extLst>
          </p:cNvPr>
          <p:cNvCxnSpPr>
            <a:cxnSpLocks/>
          </p:cNvCxnSpPr>
          <p:nvPr/>
        </p:nvCxnSpPr>
        <p:spPr>
          <a:xfrm>
            <a:off x="6310373" y="1719042"/>
            <a:ext cx="1868192" cy="707685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730CBF82-A507-F22B-AAAD-B30B7215FD4E}"/>
              </a:ext>
            </a:extLst>
          </p:cNvPr>
          <p:cNvSpPr/>
          <p:nvPr/>
        </p:nvSpPr>
        <p:spPr>
          <a:xfrm>
            <a:off x="1399136" y="3670096"/>
            <a:ext cx="2297527" cy="4119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5B48A28A-9FA0-6302-FC04-1358F61290C5}"/>
              </a:ext>
            </a:extLst>
          </p:cNvPr>
          <p:cNvCxnSpPr>
            <a:cxnSpLocks/>
          </p:cNvCxnSpPr>
          <p:nvPr/>
        </p:nvCxnSpPr>
        <p:spPr>
          <a:xfrm rot="7800000">
            <a:off x="2542429" y="2845492"/>
            <a:ext cx="1721060" cy="803363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7936AE4-D39F-FE49-1C5D-3A1F3F6F7F99}"/>
              </a:ext>
            </a:extLst>
          </p:cNvPr>
          <p:cNvSpPr txBox="1"/>
          <p:nvPr/>
        </p:nvSpPr>
        <p:spPr>
          <a:xfrm>
            <a:off x="1399136" y="3715146"/>
            <a:ext cx="231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Tractable density</a:t>
            </a:r>
            <a:endParaRPr lang="ru-RU" sz="1600" dirty="0">
              <a:cs typeface="MV Boli" panose="02000500030200090000" pitchFamily="2" charset="0"/>
            </a:endParaRP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55C65A1-1A55-7835-55FB-B6DB9CDEEA74}"/>
              </a:ext>
            </a:extLst>
          </p:cNvPr>
          <p:cNvCxnSpPr>
            <a:cxnSpLocks/>
          </p:cNvCxnSpPr>
          <p:nvPr/>
        </p:nvCxnSpPr>
        <p:spPr>
          <a:xfrm>
            <a:off x="2507325" y="4085478"/>
            <a:ext cx="746079" cy="865063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C2604998-B641-8741-17B3-3BF6D8C0B3A4}"/>
              </a:ext>
            </a:extLst>
          </p:cNvPr>
          <p:cNvSpPr/>
          <p:nvPr/>
        </p:nvSpPr>
        <p:spPr>
          <a:xfrm>
            <a:off x="2631468" y="4945838"/>
            <a:ext cx="1359135" cy="6773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A244DF-F953-1595-A9F8-7C1308B3D54D}"/>
              </a:ext>
            </a:extLst>
          </p:cNvPr>
          <p:cNvSpPr txBox="1"/>
          <p:nvPr/>
        </p:nvSpPr>
        <p:spPr>
          <a:xfrm>
            <a:off x="2631468" y="5025991"/>
            <a:ext cx="1359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Normalizing Flows</a:t>
            </a:r>
            <a:endParaRPr lang="ru-RU" sz="1400" dirty="0">
              <a:cs typeface="MV Boli" panose="02000500030200090000" pitchFamily="2" charset="0"/>
            </a:endParaRPr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0A4BCEC-788C-48CD-50E5-9BF435A5A44B}"/>
              </a:ext>
            </a:extLst>
          </p:cNvPr>
          <p:cNvCxnSpPr>
            <a:cxnSpLocks/>
          </p:cNvCxnSpPr>
          <p:nvPr/>
        </p:nvCxnSpPr>
        <p:spPr>
          <a:xfrm rot="4980000">
            <a:off x="1748006" y="4088634"/>
            <a:ext cx="746079" cy="865063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4F9B1299-7F60-72C7-EFFD-597C9EF308EA}"/>
              </a:ext>
            </a:extLst>
          </p:cNvPr>
          <p:cNvCxnSpPr>
            <a:cxnSpLocks/>
          </p:cNvCxnSpPr>
          <p:nvPr/>
        </p:nvCxnSpPr>
        <p:spPr>
          <a:xfrm>
            <a:off x="5985370" y="4077825"/>
            <a:ext cx="746079" cy="865063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23B52A71-6874-CD2E-6202-243C67F24AB2}"/>
              </a:ext>
            </a:extLst>
          </p:cNvPr>
          <p:cNvCxnSpPr>
            <a:cxnSpLocks/>
          </p:cNvCxnSpPr>
          <p:nvPr/>
        </p:nvCxnSpPr>
        <p:spPr>
          <a:xfrm rot="4980000">
            <a:off x="5226951" y="4081720"/>
            <a:ext cx="746079" cy="865063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: скругленные углы 64">
            <a:extLst>
              <a:ext uri="{FF2B5EF4-FFF2-40B4-BE49-F238E27FC236}">
                <a16:creationId xmlns:a16="http://schemas.microsoft.com/office/drawing/2014/main" id="{30521478-1C46-8852-3FE0-04EB74A2A429}"/>
              </a:ext>
            </a:extLst>
          </p:cNvPr>
          <p:cNvSpPr/>
          <p:nvPr/>
        </p:nvSpPr>
        <p:spPr>
          <a:xfrm>
            <a:off x="4522000" y="4945090"/>
            <a:ext cx="1359135" cy="6773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BAAEB172-104C-A3C0-768E-BA81DF9254E7}"/>
              </a:ext>
            </a:extLst>
          </p:cNvPr>
          <p:cNvSpPr/>
          <p:nvPr/>
        </p:nvSpPr>
        <p:spPr>
          <a:xfrm>
            <a:off x="6098988" y="4956528"/>
            <a:ext cx="1359135" cy="6773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3B5615-D0A8-9ECD-8A19-042401ACEE50}"/>
              </a:ext>
            </a:extLst>
          </p:cNvPr>
          <p:cNvSpPr txBox="1"/>
          <p:nvPr/>
        </p:nvSpPr>
        <p:spPr>
          <a:xfrm>
            <a:off x="4530572" y="5021219"/>
            <a:ext cx="135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Variational autoencoders</a:t>
            </a:r>
            <a:endParaRPr lang="ru-RU" sz="1400" dirty="0">
              <a:cs typeface="MV Boli" panose="0200050003020009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643D94-6424-11D3-1181-34C1E8D165AC}"/>
              </a:ext>
            </a:extLst>
          </p:cNvPr>
          <p:cNvSpPr txBox="1"/>
          <p:nvPr/>
        </p:nvSpPr>
        <p:spPr>
          <a:xfrm>
            <a:off x="6109240" y="5029546"/>
            <a:ext cx="134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Diffusion</a:t>
            </a:r>
          </a:p>
          <a:p>
            <a:pPr algn="ctr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models</a:t>
            </a:r>
            <a:endParaRPr lang="ru-RU" sz="1400" dirty="0">
              <a:cs typeface="MV Boli" panose="02000500030200090000" pitchFamily="2" charset="0"/>
            </a:endParaRPr>
          </a:p>
        </p:txBody>
      </p: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B2E0C495-1D3F-4242-F605-16FD200E5684}"/>
              </a:ext>
            </a:extLst>
          </p:cNvPr>
          <p:cNvCxnSpPr>
            <a:cxnSpLocks/>
          </p:cNvCxnSpPr>
          <p:nvPr/>
        </p:nvCxnSpPr>
        <p:spPr>
          <a:xfrm>
            <a:off x="8178565" y="2864737"/>
            <a:ext cx="1328606" cy="883434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80AC379B-65D1-0A75-5D90-2156B048BE66}"/>
              </a:ext>
            </a:extLst>
          </p:cNvPr>
          <p:cNvSpPr/>
          <p:nvPr/>
        </p:nvSpPr>
        <p:spPr>
          <a:xfrm>
            <a:off x="8827603" y="3758745"/>
            <a:ext cx="1359135" cy="6773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3AE095-D2E6-AB45-AD2F-1086F995DD10}"/>
              </a:ext>
            </a:extLst>
          </p:cNvPr>
          <p:cNvSpPr txBox="1"/>
          <p:nvPr/>
        </p:nvSpPr>
        <p:spPr>
          <a:xfrm>
            <a:off x="8827603" y="3943548"/>
            <a:ext cx="135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GANs</a:t>
            </a:r>
            <a:endParaRPr lang="ru-RU" sz="1400" dirty="0"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4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32" grpId="0"/>
      <p:bldP spid="58" grpId="0"/>
      <p:bldP spid="29" grpId="0"/>
      <p:bldP spid="50" grpId="0"/>
      <p:bldP spid="57" grpId="0"/>
      <p:bldP spid="68" grpId="0"/>
      <p:bldP spid="69" grpId="0"/>
      <p:bldP spid="7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F1D1381-F292-9412-F30F-E48D21A88050}"/>
              </a:ext>
            </a:extLst>
          </p:cNvPr>
          <p:cNvSpPr/>
          <p:nvPr/>
        </p:nvSpPr>
        <p:spPr>
          <a:xfrm>
            <a:off x="3106492" y="3073400"/>
            <a:ext cx="5979016" cy="711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966DE-87F8-21FA-51D9-0A48A532C1F4}"/>
              </a:ext>
            </a:extLst>
          </p:cNvPr>
          <p:cNvSpPr txBox="1"/>
          <p:nvPr/>
        </p:nvSpPr>
        <p:spPr>
          <a:xfrm>
            <a:off x="3225944" y="3156932"/>
            <a:ext cx="5740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Авторегрессионные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модели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36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B748-3FA7-1E63-7E5B-E8FE8A84A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61D09C3-A7AF-39DB-0E8B-D51C929C1AAE}"/>
              </a:ext>
            </a:extLst>
          </p:cNvPr>
          <p:cNvSpPr/>
          <p:nvPr/>
        </p:nvSpPr>
        <p:spPr>
          <a:xfrm>
            <a:off x="625434" y="1193953"/>
            <a:ext cx="10941132" cy="253231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2FF69-81EA-B5DA-7F94-39924345A2AB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Обучение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авторегресионных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моделей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BB3B-5973-87F0-3E09-FB77163B759E}"/>
                  </a:ext>
                </a:extLst>
              </p:cNvPr>
              <p:cNvSpPr txBox="1"/>
              <p:nvPr/>
            </p:nvSpPr>
            <p:spPr>
              <a:xfrm>
                <a:off x="772448" y="1326531"/>
                <a:ext cx="10571786" cy="2267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Хотим найти параметры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𝜽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, которые максимизируют правдоподобие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ru-RU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обучающего набора данных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={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n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}</m:t>
                    </m:r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Предполагаем, что объекты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являются независимыми, тогда: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limLow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𝑎𝑟𝑔𝑚𝑎𝑥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lim>
                      </m:limLow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𝐗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limLow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𝑎𝑟𝑔𝑚𝑎𝑥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dirty="0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i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BB3B-5973-87F0-3E09-FB77163B7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1326531"/>
                <a:ext cx="10571786" cy="2267159"/>
              </a:xfrm>
              <a:prstGeom prst="rect">
                <a:avLst/>
              </a:prstGeom>
              <a:blipFill>
                <a:blip r:embed="rId2"/>
                <a:stretch>
                  <a:fillRect l="-519" t="-2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309287F-7BBE-80D9-A118-CCCE73CBF5F1}"/>
              </a:ext>
            </a:extLst>
          </p:cNvPr>
          <p:cNvSpPr/>
          <p:nvPr/>
        </p:nvSpPr>
        <p:spPr>
          <a:xfrm>
            <a:off x="625434" y="4162284"/>
            <a:ext cx="10941132" cy="552084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F79823-DC80-5202-224A-93239754FA6B}"/>
                  </a:ext>
                </a:extLst>
              </p:cNvPr>
              <p:cNvSpPr txBox="1"/>
              <p:nvPr/>
            </p:nvSpPr>
            <p:spPr>
              <a:xfrm>
                <a:off x="772448" y="4253660"/>
                <a:ext cx="10571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Для обучения нужно быстро уметь считать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b="1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d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𝐱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 его градиент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b="0" i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b="1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d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𝐱</m:t>
                            </m:r>
                          </m:e>
                        </m:d>
                      </m:e>
                    </m:func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F79823-DC80-5202-224A-93239754F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4253660"/>
                <a:ext cx="10571786" cy="369332"/>
              </a:xfrm>
              <a:prstGeom prst="rect">
                <a:avLst/>
              </a:prstGeom>
              <a:blipFill>
                <a:blip r:embed="rId3"/>
                <a:stretch>
                  <a:fillRect l="-519" t="-16667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760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7E897-05C0-439A-43C5-9CC72AFA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6C7CBAE-7908-4F0C-C111-3F812CF02866}"/>
              </a:ext>
            </a:extLst>
          </p:cNvPr>
          <p:cNvSpPr/>
          <p:nvPr/>
        </p:nvSpPr>
        <p:spPr>
          <a:xfrm>
            <a:off x="625434" y="1258602"/>
            <a:ext cx="10941132" cy="3414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pic>
        <p:nvPicPr>
          <p:cNvPr id="5" name="Picture 2" descr="What does the pixel density of your monitor indicate? - Coolblue - anything  for a smile">
            <a:extLst>
              <a:ext uri="{FF2B5EF4-FFF2-40B4-BE49-F238E27FC236}">
                <a16:creationId xmlns:a16="http://schemas.microsoft.com/office/drawing/2014/main" id="{4AEACF49-DDAB-9EB2-9D19-61BBEA150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6" t="19248" r="9061"/>
          <a:stretch>
            <a:fillRect/>
          </a:stretch>
        </p:blipFill>
        <p:spPr bwMode="auto">
          <a:xfrm>
            <a:off x="5074953" y="2750392"/>
            <a:ext cx="2611120" cy="152756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6E539D-5DE1-3641-99FD-FF8F00F9B5A2}"/>
                  </a:ext>
                </a:extLst>
              </p:cNvPr>
              <p:cNvSpPr txBox="1"/>
              <p:nvPr/>
            </p:nvSpPr>
            <p:spPr>
              <a:xfrm>
                <a:off x="810107" y="1492375"/>
                <a:ext cx="106503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Объекты в реальном мире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–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многомерные случайные величины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Прямое моделирование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</m:d>
                    <m:r>
                      <a:rPr lang="ru-RU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=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𝑝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cs typeface="MV Boli" panose="02000500030200090000" pitchFamily="2" charset="0"/>
                              </a:rPr>
                              <m:t>D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–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сложная задача из-за проклятия размерности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6E539D-5DE1-3641-99FD-FF8F00F9B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07" y="1492375"/>
                <a:ext cx="10650373" cy="923330"/>
              </a:xfrm>
              <a:prstGeom prst="rect">
                <a:avLst/>
              </a:prstGeom>
              <a:blipFill>
                <a:blip r:embed="rId3"/>
                <a:stretch>
                  <a:fillRect l="-515" t="-6623" r="-286" b="-112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D812D7-348A-EE83-8E08-3C03C556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682" y="2829724"/>
            <a:ext cx="2936317" cy="140687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32" name="Picture 8" descr="E-Book Enlightenment">
            <a:extLst>
              <a:ext uri="{FF2B5EF4-FFF2-40B4-BE49-F238E27FC236}">
                <a16:creationId xmlns:a16="http://schemas.microsoft.com/office/drawing/2014/main" id="{DD6AEFD1-330C-47B7-EB6C-A73C3C17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12" y="2811352"/>
            <a:ext cx="3295732" cy="146660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2C7BD0-69E2-1621-2076-F09C5D658956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Обучение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авторегресионных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моделей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33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404BE-6C16-B6CC-39FD-6958D7C33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AB20971-92AE-E015-1E35-E52183799E19}"/>
              </a:ext>
            </a:extLst>
          </p:cNvPr>
          <p:cNvSpPr/>
          <p:nvPr/>
        </p:nvSpPr>
        <p:spPr>
          <a:xfrm>
            <a:off x="625434" y="1258602"/>
            <a:ext cx="10941132" cy="297811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6F3D13-02A5-77AF-9CFE-45AE829660C6}"/>
                  </a:ext>
                </a:extLst>
              </p:cNvPr>
              <p:cNvSpPr txBox="1"/>
              <p:nvPr/>
            </p:nvSpPr>
            <p:spPr>
              <a:xfrm>
                <a:off x="810107" y="1492375"/>
                <a:ext cx="10589413" cy="2567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Разложим совместную вероятность на произведение условных: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𝐱</m:t>
                          </m:r>
                        </m:e>
                      </m:d>
                      <m:r>
                        <a:rPr lang="ru-RU" b="1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D</m:t>
                              </m:r>
                            </m:sub>
                          </m:sSub>
                        </m:e>
                      </m:d>
                      <m:r>
                        <a:rPr lang="ru-RU" b="1" i="1" dirty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⋅…⋅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ru-RU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D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D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:endParaRPr lang="en-US" b="1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b="1" i="1" dirty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: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𝑗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𝐱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: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−1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 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вектор всех компонент объекта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до позиции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𝑗</m:t>
                    </m:r>
                  </m:oMath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6F3D13-02A5-77AF-9CFE-45AE8296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07" y="1492375"/>
                <a:ext cx="10589413" cy="2567947"/>
              </a:xfrm>
              <a:prstGeom prst="rect">
                <a:avLst/>
              </a:prstGeom>
              <a:blipFill>
                <a:blip r:embed="rId2"/>
                <a:stretch>
                  <a:fillRect l="-518" t="-2375" b="-2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DF23144-24D3-B91E-7C1E-D041AFA656B3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Разложение многомерной плотности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A7C1A70-BF3C-CDC5-9272-56FCE74791FB}"/>
              </a:ext>
            </a:extLst>
          </p:cNvPr>
          <p:cNvSpPr/>
          <p:nvPr/>
        </p:nvSpPr>
        <p:spPr>
          <a:xfrm>
            <a:off x="625434" y="4584691"/>
            <a:ext cx="10941132" cy="1559275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A7E2C2-E4C5-7673-2B90-2ADD3C2837DA}"/>
                  </a:ext>
                </a:extLst>
              </p:cNvPr>
              <p:cNvSpPr txBox="1"/>
              <p:nvPr/>
            </p:nvSpPr>
            <p:spPr>
              <a:xfrm>
                <a:off x="810107" y="4663046"/>
                <a:ext cx="10571786" cy="1466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Теперь задача максимизации правдоподобия принимает вид: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limLow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𝑎𝑟𝑔𝑚𝑎𝑥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𝜽</m:t>
                          </m:r>
                        </m:lim>
                      </m:limLow>
                      <m:r>
                        <a:rPr lang="en-US" b="1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MV Boli" panose="02000500030200090000" pitchFamily="2" charset="0"/>
                                </a:rPr>
                                <m:t>log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  <a:cs typeface="MV Boli" panose="02000500030200090000" pitchFamily="2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,1: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MV Boli" panose="02000500030200090000" pitchFamily="2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A7E2C2-E4C5-7673-2B90-2ADD3C283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07" y="4663046"/>
                <a:ext cx="10571786" cy="1466171"/>
              </a:xfrm>
              <a:prstGeom prst="rect">
                <a:avLst/>
              </a:prstGeom>
              <a:blipFill>
                <a:blip r:embed="rId3"/>
                <a:stretch>
                  <a:fillRect l="-519" t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What does the pixel density of your monitor indicate? - Coolblue - anything  for a smile">
            <a:extLst>
              <a:ext uri="{FF2B5EF4-FFF2-40B4-BE49-F238E27FC236}">
                <a16:creationId xmlns:a16="http://schemas.microsoft.com/office/drawing/2014/main" id="{55F20099-77B8-7FDF-C733-5BC8FEB7E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964" y="4584691"/>
            <a:ext cx="2515556" cy="1415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146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B5FED-8148-815C-183C-E342EA60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24059C0-D046-A631-4080-414528D5382B}"/>
              </a:ext>
            </a:extLst>
          </p:cNvPr>
          <p:cNvSpPr/>
          <p:nvPr/>
        </p:nvSpPr>
        <p:spPr>
          <a:xfrm>
            <a:off x="625434" y="1258602"/>
            <a:ext cx="10941132" cy="44627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A0572-DDDA-CFCE-C63C-02A56AAD9BCD}"/>
              </a:ext>
            </a:extLst>
          </p:cNvPr>
          <p:cNvSpPr txBox="1"/>
          <p:nvPr/>
        </p:nvSpPr>
        <p:spPr>
          <a:xfrm>
            <a:off x="770813" y="1305066"/>
            <a:ext cx="1094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В начале обучения модель часто совершает ошибки, которые с каждым шагом накапливаются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4FE58-EF75-E222-5EB1-1AED62AE1691}"/>
              </a:ext>
            </a:extLst>
          </p:cNvPr>
          <p:cNvSpPr txBox="1"/>
          <p:nvPr/>
        </p:nvSpPr>
        <p:spPr>
          <a:xfrm>
            <a:off x="772448" y="321363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Обучение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авторегресионных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моделей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6836747-A6B8-A3AF-685D-2E5DAFD400E2}"/>
              </a:ext>
            </a:extLst>
          </p:cNvPr>
          <p:cNvSpPr/>
          <p:nvPr/>
        </p:nvSpPr>
        <p:spPr>
          <a:xfrm>
            <a:off x="625433" y="2015461"/>
            <a:ext cx="10941132" cy="36842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9F0422-62A1-9E7B-0280-8E6D97A8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44" y="2940021"/>
            <a:ext cx="3397928" cy="2092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45D9A9-E568-D928-ABC6-F844C93AB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314" y="2940021"/>
            <a:ext cx="3253442" cy="2602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F1E150-FACC-E5F6-979A-DD9FAF9C5038}"/>
                  </a:ext>
                </a:extLst>
              </p:cNvPr>
              <p:cNvSpPr txBox="1"/>
              <p:nvPr/>
            </p:nvSpPr>
            <p:spPr>
              <a:xfrm>
                <a:off x="770812" y="2118897"/>
                <a:ext cx="106503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Решение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Принудительно подавать на вход модели правильные данные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𝒕𝒆𝒂𝒄𝒉𝒆𝒓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𝒇𝒐𝒓𝒄𝒊𝒏𝒈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F1E150-FACC-E5F6-979A-DD9FAF9C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12" y="2118897"/>
                <a:ext cx="10650373" cy="646331"/>
              </a:xfrm>
              <a:prstGeom prst="rect">
                <a:avLst/>
              </a:prstGeom>
              <a:blipFill>
                <a:blip r:embed="rId4"/>
                <a:stretch>
                  <a:fillRect l="-458" t="-9434" b="-103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D5B36F4-1141-8F5A-3030-9E39A346320A}"/>
              </a:ext>
            </a:extLst>
          </p:cNvPr>
          <p:cNvSpPr/>
          <p:nvPr/>
        </p:nvSpPr>
        <p:spPr>
          <a:xfrm>
            <a:off x="625433" y="6010291"/>
            <a:ext cx="10941132" cy="460708"/>
          </a:xfrm>
          <a:prstGeom prst="roundRect">
            <a:avLst/>
          </a:prstGeom>
          <a:solidFill>
            <a:schemeClr val="bg1"/>
          </a:solidFill>
          <a:ln>
            <a:solidFill>
              <a:srgbClr val="E6B5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4B407-F01F-9016-EB88-8B7615978BD2}"/>
              </a:ext>
            </a:extLst>
          </p:cNvPr>
          <p:cNvSpPr txBox="1"/>
          <p:nvPr/>
        </p:nvSpPr>
        <p:spPr>
          <a:xfrm>
            <a:off x="770811" y="6071187"/>
            <a:ext cx="1065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При генерации модель использует собственные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4128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EB047-C842-A7FB-429B-35FA81067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95AC828-D6E1-718A-AB64-EC05274FDD97}"/>
              </a:ext>
            </a:extLst>
          </p:cNvPr>
          <p:cNvSpPr/>
          <p:nvPr/>
        </p:nvSpPr>
        <p:spPr>
          <a:xfrm>
            <a:off x="625434" y="1258602"/>
            <a:ext cx="10941132" cy="16877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2A711C-ADFB-0E29-EDBD-25E03AE215AB}"/>
                  </a:ext>
                </a:extLst>
              </p:cNvPr>
              <p:cNvSpPr txBox="1"/>
              <p:nvPr/>
            </p:nvSpPr>
            <p:spPr>
              <a:xfrm>
                <a:off x="801293" y="1360295"/>
                <a:ext cx="10589413" cy="14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𝑅𝑁𝑁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по своей природе являются </a:t>
                </a:r>
                <a:r>
                  <a:rPr lang="ru-RU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авторегрессионными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: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MV Boli" panose="02000500030200090000" pitchFamily="2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𝑥h</m:t>
                        </m:r>
                      </m:sub>
                    </m:sSub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обучаемые параметры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2A711C-ADFB-0E29-EDBD-25E03AE21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3" y="1360295"/>
                <a:ext cx="10589413" cy="1499641"/>
              </a:xfrm>
              <a:prstGeom prst="rect">
                <a:avLst/>
              </a:prstGeom>
              <a:blipFill>
                <a:blip r:embed="rId3"/>
                <a:stretch>
                  <a:fillRect t="-3659" b="-4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D7B5F2-DEA1-6DE5-E20F-9BE2768A1302}"/>
                  </a:ext>
                </a:extLst>
              </p:cNvPr>
              <p:cNvSpPr txBox="1"/>
              <p:nvPr/>
            </p:nvSpPr>
            <p:spPr>
              <a:xfrm>
                <a:off x="366048" y="321220"/>
                <a:ext cx="4317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Авторегрессия в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𝑅𝑁𝑁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D7B5F2-DEA1-6DE5-E20F-9BE2768A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48" y="321220"/>
                <a:ext cx="431771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8786F94-4D8A-5968-C2AB-F964D1D9D136}"/>
              </a:ext>
            </a:extLst>
          </p:cNvPr>
          <p:cNvSpPr/>
          <p:nvPr/>
        </p:nvSpPr>
        <p:spPr>
          <a:xfrm>
            <a:off x="625433" y="3429000"/>
            <a:ext cx="10941132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7CBDF-EFC0-456A-A622-B6267C974295}"/>
                  </a:ext>
                </a:extLst>
              </p:cNvPr>
              <p:cNvSpPr txBox="1"/>
              <p:nvPr/>
            </p:nvSpPr>
            <p:spPr>
              <a:xfrm>
                <a:off x="801292" y="3516104"/>
                <a:ext cx="10589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Звук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–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тоже последовательность, 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𝑅𝑁𝑁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могут предсказывать следующий отсчёт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7CBDF-EFC0-456A-A622-B6267C974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2" y="3516104"/>
                <a:ext cx="10589413" cy="369332"/>
              </a:xfrm>
              <a:prstGeom prst="rect">
                <a:avLst/>
              </a:prstGeom>
              <a:blipFill>
                <a:blip r:embed="rId5"/>
                <a:stretch>
                  <a:fillRect l="-460" t="-16667" b="-3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5A435A6-DAC0-AF03-F422-A1C288C68170}"/>
              </a:ext>
            </a:extLst>
          </p:cNvPr>
          <p:cNvSpPr/>
          <p:nvPr/>
        </p:nvSpPr>
        <p:spPr>
          <a:xfrm>
            <a:off x="625432" y="4434820"/>
            <a:ext cx="10941132" cy="17318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0074606-7CE0-95AC-65E8-A42B6239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374" y="4457542"/>
            <a:ext cx="1766251" cy="17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87438E-ED5A-E395-BA9B-7096E7B1BF7D}"/>
                  </a:ext>
                </a:extLst>
              </p:cNvPr>
              <p:cNvSpPr txBox="1"/>
              <p:nvPr/>
            </p:nvSpPr>
            <p:spPr>
              <a:xfrm>
                <a:off x="801291" y="4573424"/>
                <a:ext cx="105894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На изображениях тоже можно задать порядок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Обычно используют растровый порядок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𝑹𝒂𝒔𝒕𝒆𝒓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𝑺𝒄𝒂𝒏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𝑶𝒓𝒅𝒆𝒓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Одной из первых таких моделей была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𝑷𝒊𝒙𝒆𝒍𝑹𝑵𝑵</m:t>
                    </m:r>
                  </m:oMath>
                </a14:m>
                <a:endParaRPr lang="ru-RU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87438E-ED5A-E395-BA9B-7096E7B1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1" y="4573424"/>
                <a:ext cx="10589413" cy="1477328"/>
              </a:xfrm>
              <a:prstGeom prst="rect">
                <a:avLst/>
              </a:prstGeom>
              <a:blipFill>
                <a:blip r:embed="rId7"/>
                <a:stretch>
                  <a:fillRect l="-403" t="-3704" b="-4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4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D9AF-09DF-6B2B-AF67-5352FC24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7E04C1B-FEDC-3D58-FCB3-1FB66197B4CA}"/>
              </a:ext>
            </a:extLst>
          </p:cNvPr>
          <p:cNvSpPr/>
          <p:nvPr/>
        </p:nvSpPr>
        <p:spPr>
          <a:xfrm>
            <a:off x="625434" y="1258603"/>
            <a:ext cx="10941132" cy="6972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3A8DB-D125-2900-92EC-D0903B0F4C0F}"/>
                  </a:ext>
                </a:extLst>
              </p:cNvPr>
              <p:cNvSpPr txBox="1"/>
              <p:nvPr/>
            </p:nvSpPr>
            <p:spPr>
              <a:xfrm>
                <a:off x="801293" y="1289175"/>
                <a:ext cx="105894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𝑅𝑁𝑁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были очень медленными и при обучении, и при генерации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Для ускорения обучения стали использовать </a:t>
                </a:r>
                <a:r>
                  <a:rPr lang="ru-RU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свёрточные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сети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3A8DB-D125-2900-92EC-D0903B0F4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3" y="1289175"/>
                <a:ext cx="10589413" cy="646331"/>
              </a:xfrm>
              <a:prstGeom prst="rect">
                <a:avLst/>
              </a:prstGeom>
              <a:blipFill>
                <a:blip r:embed="rId3"/>
                <a:stretch>
                  <a:fillRect l="-403" t="-8411" b="-11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A403C6-1E70-A1D7-2593-B401436BEDA6}"/>
                  </a:ext>
                </a:extLst>
              </p:cNvPr>
              <p:cNvSpPr txBox="1"/>
              <p:nvPr/>
            </p:nvSpPr>
            <p:spPr>
              <a:xfrm>
                <a:off x="366048" y="321220"/>
                <a:ext cx="4317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Авторегрессия в 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𝐶𝑁𝑁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A403C6-1E70-A1D7-2593-B401436BE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48" y="321220"/>
                <a:ext cx="431771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2095054-B0EC-72B6-613E-01D68CF9457D}"/>
              </a:ext>
            </a:extLst>
          </p:cNvPr>
          <p:cNvSpPr/>
          <p:nvPr/>
        </p:nvSpPr>
        <p:spPr>
          <a:xfrm>
            <a:off x="625434" y="2596547"/>
            <a:ext cx="10941132" cy="33810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BBA98-5951-65F0-5954-894DD529DB6A}"/>
                  </a:ext>
                </a:extLst>
              </p:cNvPr>
              <p:cNvSpPr txBox="1"/>
              <p:nvPr/>
            </p:nvSpPr>
            <p:spPr>
              <a:xfrm>
                <a:off x="801293" y="2683725"/>
                <a:ext cx="105894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𝑷𝒊𝒙𝒆𝒍𝑪𝑵𝑵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</m:oMath>
                  </m:oMathPara>
                </a14:m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Предложили использовать маскированные свертки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На ядра свёртки накладывается маска, которая блокирует доступ к будущим пикселям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BBA98-5951-65F0-5954-894DD529D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3" y="2683725"/>
                <a:ext cx="10589413" cy="1200329"/>
              </a:xfrm>
              <a:prstGeom prst="rect">
                <a:avLst/>
              </a:prstGeom>
              <a:blipFill>
                <a:blip r:embed="rId5"/>
                <a:stretch>
                  <a:fillRect l="-403" b="-8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99FE3E-CCFA-A446-5E9C-7B6F7FB5E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916" y="3925352"/>
            <a:ext cx="1995112" cy="19746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90001B-3A8A-1BAF-ECB0-1995CFD814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53" t="5136" r="2857" b="592"/>
          <a:stretch>
            <a:fillRect/>
          </a:stretch>
        </p:blipFill>
        <p:spPr>
          <a:xfrm>
            <a:off x="6525261" y="4461795"/>
            <a:ext cx="898766" cy="9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BCDBB-E8D3-A586-31B4-8BA3A8FF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F726A3A-EB6D-C38E-4B8A-5D2EC35C2F06}"/>
              </a:ext>
            </a:extLst>
          </p:cNvPr>
          <p:cNvSpPr/>
          <p:nvPr/>
        </p:nvSpPr>
        <p:spPr>
          <a:xfrm>
            <a:off x="625434" y="1258601"/>
            <a:ext cx="10941132" cy="1606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CA433A-23F3-DE7F-1FFB-5E629992113C}"/>
                  </a:ext>
                </a:extLst>
              </p:cNvPr>
              <p:cNvSpPr txBox="1"/>
              <p:nvPr/>
            </p:nvSpPr>
            <p:spPr>
              <a:xfrm>
                <a:off x="801293" y="1329815"/>
                <a:ext cx="105894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Недостатки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</m:t>
                    </m:r>
                  </m:oMath>
                </a14:m>
                <a:endParaRPr lang="ru-RU" b="1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:endParaRPr lang="ru-RU" b="1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Генерация все еще последовательная</a:t>
                </a:r>
                <a:endParaRPr lang="ru-RU" b="1" i="1" dirty="0">
                  <a:latin typeface="Cambria Math" panose="02040503050406030204" pitchFamily="18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Есть слепое пятно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Неэффективные предсказания 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CA433A-23F3-DE7F-1FFB-5E6299921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3" y="1329815"/>
                <a:ext cx="10589413" cy="1477328"/>
              </a:xfrm>
              <a:prstGeom prst="rect">
                <a:avLst/>
              </a:prstGeom>
              <a:blipFill>
                <a:blip r:embed="rId3"/>
                <a:stretch>
                  <a:fillRect l="-460" t="-2479" b="-4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5F7B33-015E-A5D5-8E23-1EF808A80CA6}"/>
                  </a:ext>
                </a:extLst>
              </p:cNvPr>
              <p:cNvSpPr txBox="1"/>
              <p:nvPr/>
            </p:nvSpPr>
            <p:spPr>
              <a:xfrm>
                <a:off x="366048" y="321220"/>
                <a:ext cx="4317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Недостатки 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𝑃𝑖𝑥𝑒𝑙𝐶𝑁𝑁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5F7B33-015E-A5D5-8E23-1EF808A80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48" y="321220"/>
                <a:ext cx="431771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B827ADE-9DC2-22BE-ED60-6CDC1D9E5345}"/>
              </a:ext>
            </a:extLst>
          </p:cNvPr>
          <p:cNvSpPr/>
          <p:nvPr/>
        </p:nvSpPr>
        <p:spPr>
          <a:xfrm>
            <a:off x="625433" y="3279282"/>
            <a:ext cx="10941132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A4B4B0-0853-776F-2F08-53159A3B7A83}"/>
                  </a:ext>
                </a:extLst>
              </p:cNvPr>
              <p:cNvSpPr txBox="1"/>
              <p:nvPr/>
            </p:nvSpPr>
            <p:spPr>
              <a:xfrm>
                <a:off x="801292" y="3356226"/>
                <a:ext cx="10589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Последние две проблемы были решены в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𝑮𝒂𝒕𝒆𝒅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𝑷𝒊𝒙𝒆𝒍𝑪𝑵𝑵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𝑷𝒊𝒙𝒆𝒍𝑪𝑵𝑵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++ </m:t>
                    </m:r>
                  </m:oMath>
                </a14:m>
                <a:endParaRPr lang="en-US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A4B4B0-0853-776F-2F08-53159A3B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2" y="3356226"/>
                <a:ext cx="10589413" cy="369332"/>
              </a:xfrm>
              <a:prstGeom prst="rect">
                <a:avLst/>
              </a:prstGeom>
              <a:blipFill>
                <a:blip r:embed="rId5"/>
                <a:stretch>
                  <a:fillRect l="-460" t="-16667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810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3E1B1-3374-10AB-D728-577CB71A5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4F9213-3EC8-3A18-834D-1A72B9D9EEA8}"/>
              </a:ext>
            </a:extLst>
          </p:cNvPr>
          <p:cNvSpPr txBox="1"/>
          <p:nvPr/>
        </p:nvSpPr>
        <p:spPr>
          <a:xfrm>
            <a:off x="528320" y="2143760"/>
            <a:ext cx="543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b="1" dirty="0">
                <a:solidFill>
                  <a:schemeClr val="bg1"/>
                </a:solidFill>
              </a:rPr>
              <a:t>О КАК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9029F5-F080-D78D-1152-42AF95CD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" y="0"/>
            <a:ext cx="12187618" cy="4473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730CB0-1693-448A-16F0-18F7DE4A8718}"/>
              </a:ext>
            </a:extLst>
          </p:cNvPr>
          <p:cNvSpPr txBox="1"/>
          <p:nvPr/>
        </p:nvSpPr>
        <p:spPr>
          <a:xfrm>
            <a:off x="162560" y="4592320"/>
            <a:ext cx="920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/>
              <a:t>ЛЕКЦИЯ ЗАКОНЧИЛАСЬ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0127823-013B-A91E-D4D2-985D111B8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704" y="281713"/>
            <a:ext cx="2708431" cy="18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22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587DE-8F9F-57C3-AD5E-135DEB3C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D37E99B-A364-D67C-5177-F8CFEF0DE804}"/>
              </a:ext>
            </a:extLst>
          </p:cNvPr>
          <p:cNvSpPr/>
          <p:nvPr/>
        </p:nvSpPr>
        <p:spPr>
          <a:xfrm>
            <a:off x="625434" y="1517427"/>
            <a:ext cx="10941132" cy="4481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58E52-C1B5-1F3C-58DF-5034D667A588}"/>
              </a:ext>
            </a:extLst>
          </p:cNvPr>
          <p:cNvSpPr txBox="1"/>
          <p:nvPr/>
        </p:nvSpPr>
        <p:spPr>
          <a:xfrm>
            <a:off x="625434" y="545730"/>
            <a:ext cx="80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Применение генеративных моделей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V Boli" panose="0200050003020009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542B1-3A3C-2261-0121-EF72B67A1ADB}"/>
              </a:ext>
            </a:extLst>
          </p:cNvPr>
          <p:cNvSpPr txBox="1"/>
          <p:nvPr/>
        </p:nvSpPr>
        <p:spPr>
          <a:xfrm>
            <a:off x="772448" y="1555643"/>
            <a:ext cx="1057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Современные генеративные модели могут работать с различными модальностями</a:t>
            </a:r>
          </a:p>
        </p:txBody>
      </p:sp>
      <p:pic>
        <p:nvPicPr>
          <p:cNvPr id="5" name="Рисунок 4" descr="Документ контур">
            <a:extLst>
              <a:ext uri="{FF2B5EF4-FFF2-40B4-BE49-F238E27FC236}">
                <a16:creationId xmlns:a16="http://schemas.microsoft.com/office/drawing/2014/main" id="{3A090E84-507B-2E6D-07A3-73EBB7C81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3930" y="2697480"/>
            <a:ext cx="914400" cy="914400"/>
          </a:xfrm>
          <a:prstGeom prst="rect">
            <a:avLst/>
          </a:prstGeom>
        </p:spPr>
      </p:pic>
      <p:pic>
        <p:nvPicPr>
          <p:cNvPr id="6" name="Рисунок 5" descr="Изображения контур">
            <a:extLst>
              <a:ext uri="{FF2B5EF4-FFF2-40B4-BE49-F238E27FC236}">
                <a16:creationId xmlns:a16="http://schemas.microsoft.com/office/drawing/2014/main" id="{25BB80B7-A68C-A236-ACB2-BB1134B1A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3672" y="2692400"/>
            <a:ext cx="914400" cy="914400"/>
          </a:xfrm>
          <a:prstGeom prst="rect">
            <a:avLst/>
          </a:prstGeom>
        </p:spPr>
      </p:pic>
      <p:pic>
        <p:nvPicPr>
          <p:cNvPr id="7" name="Рисунок 6" descr="Голос со сплошной заливкой">
            <a:extLst>
              <a:ext uri="{FF2B5EF4-FFF2-40B4-BE49-F238E27FC236}">
                <a16:creationId xmlns:a16="http://schemas.microsoft.com/office/drawing/2014/main" id="{5AE45A1F-D566-8990-D393-FBC49A902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3930" y="4826560"/>
            <a:ext cx="914400" cy="914400"/>
          </a:xfrm>
          <a:prstGeom prst="rect">
            <a:avLst/>
          </a:prstGeom>
        </p:spPr>
      </p:pic>
      <p:pic>
        <p:nvPicPr>
          <p:cNvPr id="9" name="Рисунок 8" descr="Мультимедийная презентация со сплошной заливкой">
            <a:extLst>
              <a:ext uri="{FF2B5EF4-FFF2-40B4-BE49-F238E27FC236}">
                <a16:creationId xmlns:a16="http://schemas.microsoft.com/office/drawing/2014/main" id="{AC2618E1-7914-9F8D-F723-11F92900F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63672" y="482656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6734E8-34AD-C98F-2461-E2AD02918039}"/>
                  </a:ext>
                </a:extLst>
              </p:cNvPr>
              <p:cNvSpPr txBox="1"/>
              <p:nvPr/>
            </p:nvSpPr>
            <p:spPr>
              <a:xfrm>
                <a:off x="3713930" y="3670580"/>
                <a:ext cx="9144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5DCF3"/>
                          </a:solidFill>
                          <a:effectLst/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𝑇𝑒𝑥𝑡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6734E8-34AD-C98F-2461-E2AD02918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930" y="3670580"/>
                <a:ext cx="914400" cy="365760"/>
              </a:xfrm>
              <a:prstGeom prst="rect">
                <a:avLst/>
              </a:prstGeom>
              <a:blipFill>
                <a:blip r:embed="rId11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413F23-140E-1C67-02B2-567C20B56E76}"/>
                  </a:ext>
                </a:extLst>
              </p:cNvPr>
              <p:cNvSpPr txBox="1"/>
              <p:nvPr/>
            </p:nvSpPr>
            <p:spPr>
              <a:xfrm>
                <a:off x="7563672" y="3668040"/>
                <a:ext cx="9144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𝐼𝑚𝑎𝑔𝑒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413F23-140E-1C67-02B2-567C20B56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2" y="3668040"/>
                <a:ext cx="914400" cy="365760"/>
              </a:xfrm>
              <a:prstGeom prst="rect">
                <a:avLst/>
              </a:prstGeom>
              <a:blipFill>
                <a:blip r:embed="rId12"/>
                <a:stretch>
                  <a:fillRect l="-1333" t="-11667" r="-400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103977-9832-C52B-EEDC-2FC9C11A4D43}"/>
                  </a:ext>
                </a:extLst>
              </p:cNvPr>
              <p:cNvSpPr txBox="1"/>
              <p:nvPr/>
            </p:nvSpPr>
            <p:spPr>
              <a:xfrm>
                <a:off x="3713929" y="5740960"/>
                <a:ext cx="9144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𝑆𝑜𝑢𝑛𝑑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103977-9832-C52B-EEDC-2FC9C11A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929" y="5740960"/>
                <a:ext cx="914400" cy="365760"/>
              </a:xfrm>
              <a:prstGeom prst="rect">
                <a:avLst/>
              </a:prstGeom>
              <a:blipFill>
                <a:blip r:embed="rId13"/>
                <a:stretch>
                  <a:fillRect t="-11667" r="-400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CCDF6C-459A-41F3-AF68-148C161E0B1F}"/>
                  </a:ext>
                </a:extLst>
              </p:cNvPr>
              <p:cNvSpPr txBox="1"/>
              <p:nvPr/>
            </p:nvSpPr>
            <p:spPr>
              <a:xfrm>
                <a:off x="7563672" y="5740960"/>
                <a:ext cx="9144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𝑉𝑖𝑑𝑒𝑜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CCDF6C-459A-41F3-AF68-148C161E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2" y="5740960"/>
                <a:ext cx="914400" cy="365760"/>
              </a:xfrm>
              <a:prstGeom prst="rect">
                <a:avLst/>
              </a:prstGeom>
              <a:blipFill>
                <a:blip r:embed="rId14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9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F2E2D-A8EE-1492-2816-2CD88E06B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AB415AE-807C-9157-772D-679A2B7ACB15}"/>
              </a:ext>
            </a:extLst>
          </p:cNvPr>
          <p:cNvSpPr/>
          <p:nvPr/>
        </p:nvSpPr>
        <p:spPr>
          <a:xfrm>
            <a:off x="625434" y="1843485"/>
            <a:ext cx="10941132" cy="128391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3868EC-DE47-81E4-3B9F-5A663D760D0E}"/>
                  </a:ext>
                </a:extLst>
              </p:cNvPr>
              <p:cNvSpPr txBox="1"/>
              <p:nvPr/>
            </p:nvSpPr>
            <p:spPr>
              <a:xfrm>
                <a:off x="772448" y="504243"/>
                <a:ext cx="59636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𝑁𝑎𝑡𝑢𝑟𝑎𝑙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𝐿𝑎𝑛𝑔𝑢𝑎𝑔𝑒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𝑃𝑟𝑜𝑐𝑒𝑠𝑠𝑖𝑛𝑔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𝐺𝑃𝑇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3868EC-DE47-81E4-3B9F-5A663D760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504243"/>
                <a:ext cx="596363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506102-1957-0F27-9E92-B15B633C60A2}"/>
                  </a:ext>
                </a:extLst>
              </p:cNvPr>
              <p:cNvSpPr txBox="1"/>
              <p:nvPr/>
            </p:nvSpPr>
            <p:spPr>
              <a:xfrm>
                <a:off x="772448" y="1973240"/>
                <a:ext cx="93776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𝐺𝑃𝑇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−1 (2018 г) 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заложила основу текстовых генеративных моделей: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Требовала дообучения под конкретную задачу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506102-1957-0F27-9E92-B15B633C6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1973240"/>
                <a:ext cx="9377681" cy="923330"/>
              </a:xfrm>
              <a:prstGeom prst="rect">
                <a:avLst/>
              </a:prstGeom>
              <a:blipFill>
                <a:blip r:embed="rId3"/>
                <a:stretch>
                  <a:fillRect l="-455" t="-6623" b="-7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D2765A-BA80-2612-2CAA-BD72BA983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39" y="328736"/>
            <a:ext cx="2528927" cy="128391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BDF713FC-2B09-409C-1F64-2BF7A12AFBF9}"/>
              </a:ext>
            </a:extLst>
          </p:cNvPr>
          <p:cNvSpPr/>
          <p:nvPr/>
        </p:nvSpPr>
        <p:spPr>
          <a:xfrm>
            <a:off x="625434" y="3507866"/>
            <a:ext cx="10941132" cy="128391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5C0518-D016-1AFE-12EF-3ED0601AD999}"/>
                  </a:ext>
                </a:extLst>
              </p:cNvPr>
              <p:cNvSpPr txBox="1"/>
              <p:nvPr/>
            </p:nvSpPr>
            <p:spPr>
              <a:xfrm>
                <a:off x="772448" y="3549659"/>
                <a:ext cx="93776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𝐺𝑃𝑇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−2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10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раз больше (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1,5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млрд параметров):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Текст стал более осмысленным 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Научилась выполнять задачи без дополнительного обучения 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𝒛𝒆𝒓𝒐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𝒔𝒉𝒐𝒕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)</a:t>
                </a: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5C0518-D016-1AFE-12EF-3ED0601AD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3549659"/>
                <a:ext cx="9377681" cy="1200329"/>
              </a:xfrm>
              <a:prstGeom prst="rect">
                <a:avLst/>
              </a:prstGeom>
              <a:blipFill>
                <a:blip r:embed="rId5"/>
                <a:stretch>
                  <a:fillRect l="-455" t="-4569" b="-8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4F84C88-6CA7-6042-D8D9-C1978CF44080}"/>
              </a:ext>
            </a:extLst>
          </p:cNvPr>
          <p:cNvSpPr/>
          <p:nvPr/>
        </p:nvSpPr>
        <p:spPr>
          <a:xfrm>
            <a:off x="625434" y="5172248"/>
            <a:ext cx="10941132" cy="128391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3C3BA8-AEF5-7C4C-D055-38432458DEDA}"/>
                  </a:ext>
                </a:extLst>
              </p:cNvPr>
              <p:cNvSpPr txBox="1"/>
              <p:nvPr/>
            </p:nvSpPr>
            <p:spPr>
              <a:xfrm>
                <a:off x="772448" y="5214041"/>
                <a:ext cx="9377681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𝐺𝑃𝑇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−3 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уже до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175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млрд параметров: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Гораздо больше обучающих данных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Научилась справляться с задачами по примерам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𝒇𝒆𝒘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𝒔𝒉𝒐𝒕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)</a:t>
                </a: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3C3BA8-AEF5-7C4C-D055-38432458D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5214041"/>
                <a:ext cx="9377681" cy="1200329"/>
              </a:xfrm>
              <a:prstGeom prst="rect">
                <a:avLst/>
              </a:prstGeom>
              <a:blipFill>
                <a:blip r:embed="rId6"/>
                <a:stretch>
                  <a:fillRect l="-455" t="-4569" b="-8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63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10D73-797E-A90D-39EF-A33DEE343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9A90C0E-2344-3F2B-B4DC-9E9F9AD4B4C6}"/>
              </a:ext>
            </a:extLst>
          </p:cNvPr>
          <p:cNvSpPr/>
          <p:nvPr/>
        </p:nvSpPr>
        <p:spPr>
          <a:xfrm>
            <a:off x="625434" y="1843485"/>
            <a:ext cx="10941132" cy="16456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8BFF44-3D17-6476-51A6-336C32BE42C5}"/>
                  </a:ext>
                </a:extLst>
              </p:cNvPr>
              <p:cNvSpPr txBox="1"/>
              <p:nvPr/>
            </p:nvSpPr>
            <p:spPr>
              <a:xfrm>
                <a:off x="772448" y="1924765"/>
                <a:ext cx="93776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𝐺𝑃𝑇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−4 (2023 г) 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имеет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1,76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трлн параметров: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Увеличилось окно контекста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Мультимодальность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Режим размышления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𝒕𝒉𝒊𝒏𝒌𝒊𝒏𝒈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𝒎𝒐𝒅𝒆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)</a:t>
                </a: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8BFF44-3D17-6476-51A6-336C32BE4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1924765"/>
                <a:ext cx="9377681" cy="1477328"/>
              </a:xfrm>
              <a:prstGeom prst="rect">
                <a:avLst/>
              </a:prstGeom>
              <a:blipFill>
                <a:blip r:embed="rId3"/>
                <a:stretch>
                  <a:fillRect l="-455" t="-4132" b="-66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C09ACB-3D73-C6FB-FEF3-1B740D5BF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39" y="321363"/>
            <a:ext cx="2528927" cy="1283917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1A64CB-7AF0-17C6-687A-2A6AB4A78EB2}"/>
                  </a:ext>
                </a:extLst>
              </p:cNvPr>
              <p:cNvSpPr txBox="1"/>
              <p:nvPr/>
            </p:nvSpPr>
            <p:spPr>
              <a:xfrm>
                <a:off x="772448" y="504243"/>
                <a:ext cx="59636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𝑁𝑎𝑡𝑢𝑟𝑎𝑙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𝐿𝑎𝑛𝑔𝑢𝑎𝑔𝑒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𝑃𝑟𝑜𝑐𝑒𝑠𝑠𝑖𝑛𝑔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𝐺𝑃𝑇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1A64CB-7AF0-17C6-687A-2A6AB4A78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504243"/>
                <a:ext cx="596363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9359CE7-62A8-B687-4E6A-A300EAEFEC44}"/>
              </a:ext>
            </a:extLst>
          </p:cNvPr>
          <p:cNvSpPr/>
          <p:nvPr/>
        </p:nvSpPr>
        <p:spPr>
          <a:xfrm>
            <a:off x="625434" y="4104873"/>
            <a:ext cx="10941132" cy="13687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5794F6-F59A-EA85-FA71-7AA502ADA4FE}"/>
                  </a:ext>
                </a:extLst>
              </p:cNvPr>
              <p:cNvSpPr txBox="1"/>
              <p:nvPr/>
            </p:nvSpPr>
            <p:spPr>
              <a:xfrm>
                <a:off x="772448" y="4189069"/>
                <a:ext cx="93776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𝐺𝑃𝑇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−5 (2025 г) 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имеет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до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635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трлн параметров: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Увеличилось окно контекста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(128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→272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Увеличилась производительность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5794F6-F59A-EA85-FA71-7AA502ADA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4189069"/>
                <a:ext cx="9377681" cy="1200329"/>
              </a:xfrm>
              <a:prstGeom prst="rect">
                <a:avLst/>
              </a:prstGeom>
              <a:blipFill>
                <a:blip r:embed="rId6"/>
                <a:stretch>
                  <a:fillRect l="-455" t="-4569" b="-6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5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FCBFA-B004-0930-94AD-BBA5AC38F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FD3519B-A2AE-D0AC-940F-134585FFD061}"/>
              </a:ext>
            </a:extLst>
          </p:cNvPr>
          <p:cNvSpPr/>
          <p:nvPr/>
        </p:nvSpPr>
        <p:spPr>
          <a:xfrm>
            <a:off x="625434" y="1701245"/>
            <a:ext cx="10941132" cy="82859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pic>
        <p:nvPicPr>
          <p:cNvPr id="1026" name="Picture 2" descr="Learn about Gemini, the everyday AI assistant from Google">
            <a:extLst>
              <a:ext uri="{FF2B5EF4-FFF2-40B4-BE49-F238E27FC236}">
                <a16:creationId xmlns:a16="http://schemas.microsoft.com/office/drawing/2014/main" id="{AD713818-FAEB-97F9-3655-05011BC99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3675" r="11528" b="13042"/>
          <a:stretch>
            <a:fillRect/>
          </a:stretch>
        </p:blipFill>
        <p:spPr bwMode="auto">
          <a:xfrm>
            <a:off x="9758086" y="300190"/>
            <a:ext cx="1808480" cy="9644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4126EF-5750-5B4D-F770-9A57958CDE6B}"/>
                  </a:ext>
                </a:extLst>
              </p:cNvPr>
              <p:cNvSpPr txBox="1"/>
              <p:nvPr/>
            </p:nvSpPr>
            <p:spPr>
              <a:xfrm>
                <a:off x="772448" y="1792376"/>
                <a:ext cx="93776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Разработана как конкурент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𝐺𝑃𝑇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−4</m:t>
                    </m:r>
                  </m:oMath>
                </a14:m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Сразу создана как мультимодальная модель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4126EF-5750-5B4D-F770-9A57958CD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8" y="1792376"/>
                <a:ext cx="9377681" cy="646331"/>
              </a:xfrm>
              <a:prstGeom prst="rect">
                <a:avLst/>
              </a:prstGeom>
              <a:blipFill>
                <a:blip r:embed="rId3"/>
                <a:stretch>
                  <a:fillRect l="-455" t="-8491" b="-122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D3006F8-6D3A-811E-E88D-0A0EC3E175E2}"/>
              </a:ext>
            </a:extLst>
          </p:cNvPr>
          <p:cNvSpPr/>
          <p:nvPr/>
        </p:nvSpPr>
        <p:spPr>
          <a:xfrm>
            <a:off x="625434" y="2900125"/>
            <a:ext cx="10941132" cy="164139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15256-1B41-7B80-9B8D-DE09EC8B149A}"/>
                  </a:ext>
                </a:extLst>
              </p:cNvPr>
              <p:cNvSpPr txBox="1"/>
              <p:nvPr/>
            </p:nvSpPr>
            <p:spPr>
              <a:xfrm>
                <a:off x="772447" y="2981096"/>
                <a:ext cx="93776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Есть 3 версии:</a:t>
                </a:r>
              </a:p>
              <a:p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𝑼𝒍𝒕𝒓𝒂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 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самая мощная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𝑷𝒓𝒐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универсальная</a:t>
                </a:r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𝑵𝒂𝒏𝒐</m:t>
                    </m:r>
                    <m:r>
                      <a:rPr lang="ru-RU" b="0" i="0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: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 для мобильных устройств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15256-1B41-7B80-9B8D-DE09EC8B1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7" y="2981096"/>
                <a:ext cx="9377681" cy="1477328"/>
              </a:xfrm>
              <a:prstGeom prst="rect">
                <a:avLst/>
              </a:prstGeom>
              <a:blipFill>
                <a:blip r:embed="rId4"/>
                <a:stretch>
                  <a:fillRect l="-585" t="-3719" b="-4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CE26496-A240-2E98-3BFC-9A872BFAF711}"/>
              </a:ext>
            </a:extLst>
          </p:cNvPr>
          <p:cNvSpPr/>
          <p:nvPr/>
        </p:nvSpPr>
        <p:spPr>
          <a:xfrm>
            <a:off x="625434" y="4911805"/>
            <a:ext cx="10941132" cy="82859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C096B-B85F-1EC4-9B3C-AE61E72A3422}"/>
                  </a:ext>
                </a:extLst>
              </p:cNvPr>
              <p:cNvSpPr txBox="1"/>
              <p:nvPr/>
            </p:nvSpPr>
            <p:spPr>
              <a:xfrm>
                <a:off x="772447" y="5002936"/>
                <a:ext cx="10794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𝑮𝒆𝒎𝒊𝒏𝒊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𝟓</m:t>
                    </m:r>
                    <m:r>
                      <a:rPr lang="ru-RU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(</m:t>
                    </m:r>
                    <m:r>
                      <a:rPr lang="ru-RU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𝟐𝟎𝟐𝟒</m:t>
                    </m:r>
                    <m:r>
                      <a:rPr lang="ru-RU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):</m:t>
                    </m:r>
                  </m:oMath>
                </a14:m>
                <a:r>
                  <a:rPr lang="en-US" b="1" i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огромное окно контекста до 1 млн токенов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𝑮𝒆𝒎𝒊𝒏𝒊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ru-RU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𝟐</m:t>
                    </m:r>
                    <m:r>
                      <a:rPr lang="en-US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𝟓</m:t>
                    </m:r>
                    <m:r>
                      <a:rPr lang="ru-RU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(</m:t>
                    </m:r>
                    <m:r>
                      <a:rPr lang="ru-RU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𝟐𝟎𝟐𝟓</m:t>
                    </m:r>
                    <m:r>
                      <a:rPr lang="ru-RU" b="1" i="1" dirty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): </m:t>
                    </m:r>
                  </m:oMath>
                </a14:m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фокус на скорости </a:t>
                </a:r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𝑭𝒍𝒂𝒔𝒉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версия) и режим мышления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𝑫𝒆𝒆𝒑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𝑹𝒆𝒔𝒆𝒂𝒓𝒄𝒉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)</a:t>
                </a:r>
                <a:endParaRPr lang="ru-RU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C096B-B85F-1EC4-9B3C-AE61E72A3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7" y="5002936"/>
                <a:ext cx="10794119" cy="646331"/>
              </a:xfrm>
              <a:prstGeom prst="rect">
                <a:avLst/>
              </a:prstGeom>
              <a:blipFill>
                <a:blip r:embed="rId5"/>
                <a:stretch>
                  <a:fillRect l="-395" t="-9434" b="-160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C2687-044E-FBEC-E023-2DB677FFD738}"/>
                  </a:ext>
                </a:extLst>
              </p:cNvPr>
              <p:cNvSpPr txBox="1"/>
              <p:nvPr/>
            </p:nvSpPr>
            <p:spPr>
              <a:xfrm>
                <a:off x="691168" y="504243"/>
                <a:ext cx="64817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𝑁𝑎𝑡𝑢𝑟𝑎𝑙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𝐿𝑎𝑛𝑔𝑢𝑎𝑔𝑒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𝑃𝑟𝑜𝑐𝑒𝑠𝑠𝑖𝑛𝑔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𝐺𝑒𝑚𝑖𝑛𝑖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C2687-044E-FBEC-E023-2DB677FF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68" y="504243"/>
                <a:ext cx="64817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12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F9CD-16BD-DE49-EB65-5AF4D4E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CD21A01-0D1E-38FC-DE83-113859C1B4DD}"/>
              </a:ext>
            </a:extLst>
          </p:cNvPr>
          <p:cNvSpPr/>
          <p:nvPr/>
        </p:nvSpPr>
        <p:spPr>
          <a:xfrm>
            <a:off x="647691" y="1643587"/>
            <a:ext cx="10941132" cy="8658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A9986D-F71B-7C77-BE34-A0085FAA0AC2}"/>
                  </a:ext>
                </a:extLst>
              </p:cNvPr>
              <p:cNvSpPr txBox="1"/>
              <p:nvPr/>
            </p:nvSpPr>
            <p:spPr>
              <a:xfrm>
                <a:off x="785156" y="1753323"/>
                <a:ext cx="10621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Разработан компанией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𝑨𝒏𝒕𝒉𝒓𝒐𝒑𝒊𝒄</m:t>
                    </m:r>
                  </m:oMath>
                </a14:m>
                <a:r>
                  <a:rPr lang="en-US" dirty="0">
                    <a:latin typeface="MV Boli" panose="02000500030200090000" pitchFamily="2" charset="0"/>
                    <a:cs typeface="MV Boli" panose="02000500030200090000" pitchFamily="2" charset="0"/>
                  </a:rPr>
                  <a:t>, </a:t>
                </a: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основанной бывшими исследователями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MV Boli" panose="02000500030200090000" pitchFamily="2" charset="0"/>
                      </a:rPr>
                      <m:t>𝑶𝒑𝒆𝒏𝑨𝑰</m:t>
                    </m:r>
                  </m:oMath>
                </a14:m>
                <a:endParaRPr lang="ru-RU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MV Boli" panose="02000500030200090000" pitchFamily="2" charset="0"/>
                    <a:cs typeface="MV Boli" panose="02000500030200090000" pitchFamily="2" charset="0"/>
                  </a:rPr>
                  <a:t>Фокус – на безопасность и управляемость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A9986D-F71B-7C77-BE34-A0085FAA0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6" y="1753323"/>
                <a:ext cx="10621687" cy="646331"/>
              </a:xfrm>
              <a:prstGeom prst="rect">
                <a:avLst/>
              </a:prstGeom>
              <a:blipFill>
                <a:blip r:embed="rId2"/>
                <a:stretch>
                  <a:fillRect l="-402" t="-9434" b="-160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ow to Build an AI Agent with Claude.ai">
            <a:extLst>
              <a:ext uri="{FF2B5EF4-FFF2-40B4-BE49-F238E27FC236}">
                <a16:creationId xmlns:a16="http://schemas.microsoft.com/office/drawing/2014/main" id="{0AC0A1A3-B80E-52D1-E6AB-830D1E341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 b="18590"/>
          <a:stretch>
            <a:fillRect/>
          </a:stretch>
        </p:blipFill>
        <p:spPr bwMode="auto">
          <a:xfrm>
            <a:off x="9389777" y="256241"/>
            <a:ext cx="2199046" cy="9157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DCC15FA-2A08-FDFA-B4A3-C644C97AF440}"/>
              </a:ext>
            </a:extLst>
          </p:cNvPr>
          <p:cNvSpPr/>
          <p:nvPr/>
        </p:nvSpPr>
        <p:spPr>
          <a:xfrm>
            <a:off x="647691" y="3066609"/>
            <a:ext cx="10941132" cy="13956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  <a:cs typeface="MV Boli" panose="0200050003020009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AB43A-3815-CC56-565D-B2D7CC46AE65}"/>
              </a:ext>
            </a:extLst>
          </p:cNvPr>
          <p:cNvSpPr txBox="1"/>
          <p:nvPr/>
        </p:nvSpPr>
        <p:spPr>
          <a:xfrm>
            <a:off x="785156" y="3164286"/>
            <a:ext cx="1062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Принципы конституционного ИИ:</a:t>
            </a:r>
          </a:p>
          <a:p>
            <a:endParaRPr lang="ru-RU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Модель следует набору правил, которые заложены в процесс обучения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MV Boli" panose="02000500030200090000" pitchFamily="2" charset="0"/>
                <a:cs typeface="MV Boli" panose="02000500030200090000" pitchFamily="2" charset="0"/>
              </a:rPr>
              <a:t>Безопасность встроена в архитектуру и не полагается на дообучение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039501-7263-65D0-F94A-22FBDE8A1E99}"/>
                  </a:ext>
                </a:extLst>
              </p:cNvPr>
              <p:cNvSpPr txBox="1"/>
              <p:nvPr/>
            </p:nvSpPr>
            <p:spPr>
              <a:xfrm>
                <a:off x="731808" y="504243"/>
                <a:ext cx="63598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𝑁𝑎𝑡𝑢𝑟𝑎𝑙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𝐿𝑎𝑛𝑔𝑢𝑎𝑔𝑒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 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𝑃𝑟𝑜𝑐𝑒𝑠𝑠𝑖𝑛𝑔</m:t>
                      </m:r>
                      <m:r>
                        <a:rPr lang="en-US" sz="280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:</m:t>
                      </m:r>
                      <m:r>
                        <a:rPr lang="en-US" sz="28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MV Boli" panose="02000500030200090000" pitchFamily="2" charset="0"/>
                        </a:rPr>
                        <m:t>𝐶𝑙𝑎𝑢𝑑𝑒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039501-7263-65D0-F94A-22FBDE8A1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08" y="504243"/>
                <a:ext cx="63598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2117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1855</Words>
  <Application>Microsoft Office PowerPoint</Application>
  <PresentationFormat>Широкоэкранный</PresentationFormat>
  <Paragraphs>363</Paragraphs>
  <Slides>49</Slides>
  <Notes>19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Cambria Math</vt:lpstr>
      <vt:lpstr>Courier New</vt:lpstr>
      <vt:lpstr>MV Boli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Никита Карагодин</dc:creator>
  <cp:lastModifiedBy>Никита Карагодин</cp:lastModifiedBy>
  <cp:revision>55</cp:revision>
  <dcterms:created xsi:type="dcterms:W3CDTF">2025-07-07T14:46:29Z</dcterms:created>
  <dcterms:modified xsi:type="dcterms:W3CDTF">2025-09-04T11:18:49Z</dcterms:modified>
</cp:coreProperties>
</file>